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58"/>
  </p:notesMasterIdLst>
  <p:sldIdLst>
    <p:sldId id="256" r:id="rId2"/>
    <p:sldId id="257" r:id="rId3"/>
    <p:sldId id="258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4" r:id="rId12"/>
    <p:sldId id="293" r:id="rId13"/>
    <p:sldId id="259" r:id="rId14"/>
    <p:sldId id="296" r:id="rId15"/>
    <p:sldId id="297" r:id="rId16"/>
    <p:sldId id="299" r:id="rId17"/>
    <p:sldId id="300" r:id="rId18"/>
    <p:sldId id="298" r:id="rId19"/>
    <p:sldId id="295" r:id="rId20"/>
    <p:sldId id="260" r:id="rId21"/>
    <p:sldId id="302" r:id="rId22"/>
    <p:sldId id="301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1" r:id="rId31"/>
    <p:sldId id="312" r:id="rId32"/>
    <p:sldId id="313" r:id="rId33"/>
    <p:sldId id="314" r:id="rId34"/>
    <p:sldId id="315" r:id="rId35"/>
    <p:sldId id="322" r:id="rId36"/>
    <p:sldId id="334" r:id="rId37"/>
    <p:sldId id="318" r:id="rId38"/>
    <p:sldId id="319" r:id="rId39"/>
    <p:sldId id="323" r:id="rId40"/>
    <p:sldId id="320" r:id="rId41"/>
    <p:sldId id="321" r:id="rId42"/>
    <p:sldId id="324" r:id="rId43"/>
    <p:sldId id="325" r:id="rId44"/>
    <p:sldId id="326" r:id="rId45"/>
    <p:sldId id="327" r:id="rId46"/>
    <p:sldId id="328" r:id="rId47"/>
    <p:sldId id="329" r:id="rId48"/>
    <p:sldId id="262" r:id="rId49"/>
    <p:sldId id="330" r:id="rId50"/>
    <p:sldId id="263" r:id="rId51"/>
    <p:sldId id="264" r:id="rId52"/>
    <p:sldId id="331" r:id="rId53"/>
    <p:sldId id="332" r:id="rId54"/>
    <p:sldId id="333" r:id="rId55"/>
    <p:sldId id="279" r:id="rId56"/>
    <p:sldId id="285" r:id="rId57"/>
  </p:sldIdLst>
  <p:sldSz cx="9144000" cy="5143500" type="screen16x9"/>
  <p:notesSz cx="6858000" cy="9144000"/>
  <p:embeddedFontLst>
    <p:embeddedFont>
      <p:font typeface="Dosis" panose="020B0604020202020204" charset="0"/>
      <p:regular r:id="rId59"/>
      <p:bold r:id="rId60"/>
    </p:embeddedFont>
    <p:embeddedFont>
      <p:font typeface="Montserrat" panose="020B0604020202020204" charset="0"/>
      <p:regular r:id="rId61"/>
      <p:bold r:id="rId62"/>
      <p:italic r:id="rId63"/>
      <p:boldItalic r:id="rId64"/>
    </p:embeddedFont>
    <p:embeddedFont>
      <p:font typeface="SutonnyOMJ" panose="01010600010101010101" pitchFamily="2" charset="0"/>
      <p:regular r:id="rId65"/>
    </p:embeddedFont>
    <p:embeddedFont>
      <p:font typeface="Sniglet" panose="020B0604020202020204" charset="0"/>
      <p:regular r:id="rId66"/>
    </p:embeddedFont>
    <p:embeddedFont>
      <p:font typeface="Tahoma" panose="020B0604030504040204" pitchFamily="34" charset="0"/>
      <p:regular r:id="rId67"/>
      <p:bold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27382D-54C8-4F77-8DF6-95083A89DB15}">
  <a:tblStyle styleId="{7E27382D-54C8-4F77-8DF6-95083A89DB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2484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35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94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810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599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482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868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59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784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080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850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85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931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167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296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750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273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917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434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908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890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153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1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52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588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569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0166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273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284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8552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2763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707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8320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0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5094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4930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5662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9161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639eaea864_3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639eaea864_3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55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26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27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841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24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14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Introduction to Electrical Circuit Lab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062037" y="828675"/>
            <a:ext cx="7019925" cy="3714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   Show honor and respect to each other and also to the lab attendant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sz="36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Google Shape;855;p39"/>
          <p:cNvSpPr/>
          <p:nvPr/>
        </p:nvSpPr>
        <p:spPr>
          <a:xfrm>
            <a:off x="1062037" y="1248305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062037" y="828675"/>
            <a:ext cx="7019925" cy="3714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  Work safely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sz="36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Google Shape;855;p39"/>
          <p:cNvSpPr/>
          <p:nvPr/>
        </p:nvSpPr>
        <p:spPr>
          <a:xfrm>
            <a:off x="2509837" y="2391305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062037" y="828675"/>
            <a:ext cx="7019925" cy="3714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   Try and Understand to write      your own reports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sz="36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Google Shape;855;p39"/>
          <p:cNvSpPr/>
          <p:nvPr/>
        </p:nvSpPr>
        <p:spPr>
          <a:xfrm>
            <a:off x="1062037" y="17912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ctrTitle"/>
          </p:nvPr>
        </p:nvSpPr>
        <p:spPr>
          <a:xfrm>
            <a:off x="2809876" y="1661762"/>
            <a:ext cx="570266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 now move on to Don’t s</a:t>
            </a:r>
            <a:endParaRPr dirty="0"/>
          </a:p>
        </p:txBody>
      </p:sp>
      <p:sp>
        <p:nvSpPr>
          <p:cNvPr id="548" name="Google Shape;548;p15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</a:t>
            </a:r>
            <a:r>
              <a:rPr lang="en" dirty="0" smtClean="0"/>
              <a:t>start</a:t>
            </a:r>
            <a:endParaRPr dirty="0"/>
          </a:p>
        </p:txBody>
      </p:sp>
      <p:sp>
        <p:nvSpPr>
          <p:cNvPr id="4" name="Google Shape;856;p39"/>
          <p:cNvSpPr/>
          <p:nvPr/>
        </p:nvSpPr>
        <p:spPr>
          <a:xfrm>
            <a:off x="235275" y="230865"/>
            <a:ext cx="1012500" cy="902610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" name="Google Shape;822;p39"/>
          <p:cNvSpPr/>
          <p:nvPr/>
        </p:nvSpPr>
        <p:spPr>
          <a:xfrm>
            <a:off x="7480451" y="233012"/>
            <a:ext cx="1032034" cy="900463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062037" y="828675"/>
            <a:ext cx="7019925" cy="3714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  Don’t try to dominate</a:t>
            </a:r>
            <a:br>
              <a:rPr lang="en-US" sz="3600" dirty="0" smtClean="0"/>
            </a:br>
            <a:r>
              <a:rPr lang="en-US" sz="3600" dirty="0" smtClean="0"/>
              <a:t>Don’t make too much noise </a:t>
            </a:r>
            <a:br>
              <a:rPr lang="en-US" sz="3600" dirty="0" smtClean="0"/>
            </a:br>
            <a:r>
              <a:rPr lang="en-US" sz="3600" dirty="0" smtClean="0"/>
              <a:t>Be gentle with the lab equipment's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sz="36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Google Shape;856;p39"/>
          <p:cNvSpPr/>
          <p:nvPr/>
        </p:nvSpPr>
        <p:spPr>
          <a:xfrm>
            <a:off x="2030942" y="2311651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6" name="Google Shape;856;p39"/>
          <p:cNvSpPr/>
          <p:nvPr/>
        </p:nvSpPr>
        <p:spPr>
          <a:xfrm>
            <a:off x="1441927" y="1795969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" name="Google Shape;856;p39"/>
          <p:cNvSpPr/>
          <p:nvPr/>
        </p:nvSpPr>
        <p:spPr>
          <a:xfrm>
            <a:off x="2030942" y="1195765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062037" y="828675"/>
            <a:ext cx="7019925" cy="3714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600" dirty="0" smtClean="0"/>
              <a:t>Work safely </a:t>
            </a:r>
            <a:br>
              <a:rPr lang="en-US" sz="3600" dirty="0" smtClean="0"/>
            </a:br>
            <a:r>
              <a:rPr lang="en-US" sz="3600" dirty="0" smtClean="0"/>
              <a:t>other wise?</a:t>
            </a:r>
            <a:br>
              <a:rPr lang="en-US" sz="3600" dirty="0" smtClean="0"/>
            </a:br>
            <a:r>
              <a:rPr lang="en" sz="36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😒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sz="36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95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062037" y="828675"/>
            <a:ext cx="7019925" cy="3714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sz="36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1" y="1330686"/>
            <a:ext cx="3689459" cy="2431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02" y="519839"/>
            <a:ext cx="3183498" cy="397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8"/>
          <p:cNvSpPr txBox="1">
            <a:spLocks noGrp="1"/>
          </p:cNvSpPr>
          <p:nvPr>
            <p:ph type="ctrTitle" idx="4294967295"/>
          </p:nvPr>
        </p:nvSpPr>
        <p:spPr>
          <a:xfrm>
            <a:off x="685800" y="2286499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Okay, Lets explore</a:t>
            </a:r>
            <a:endParaRPr sz="6000" dirty="0"/>
          </a:p>
        </p:txBody>
      </p:sp>
      <p:sp>
        <p:nvSpPr>
          <p:cNvPr id="568" name="Google Shape;568;p18"/>
          <p:cNvSpPr/>
          <p:nvPr/>
        </p:nvSpPr>
        <p:spPr>
          <a:xfrm>
            <a:off x="4572753" y="647124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69" name="Google Shape;569;p18"/>
          <p:cNvSpPr/>
          <p:nvPr/>
        </p:nvSpPr>
        <p:spPr>
          <a:xfrm rot="1473079">
            <a:off x="3369357" y="1316756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4316768" y="5189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1" name="Google Shape;571;p18"/>
          <p:cNvSpPr/>
          <p:nvPr/>
        </p:nvSpPr>
        <p:spPr>
          <a:xfrm rot="2487273">
            <a:off x="4098884" y="2012731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2" name="Google Shape;572;p18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0" name="Google Shape;829;p39"/>
          <p:cNvSpPr/>
          <p:nvPr/>
        </p:nvSpPr>
        <p:spPr>
          <a:xfrm>
            <a:off x="3781425" y="3535589"/>
            <a:ext cx="1295400" cy="108403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062037" y="1204275"/>
            <a:ext cx="7019925" cy="2924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eaLnBrk="1" hangingPunct="1">
              <a:buClr>
                <a:schemeClr val="accent6"/>
              </a:buClr>
              <a:defRPr/>
            </a:pPr>
            <a:r>
              <a:rPr lang="en-US" altLang="zh-TW" sz="2800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TW" sz="2800" dirty="0" smtClean="0">
                <a:latin typeface="Dosis" panose="020B060402020202020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altLang="zh-TW" sz="2800" b="1" dirty="0" smtClean="0">
                <a:latin typeface="Dosis" panose="020B0604020202020204" charset="0"/>
                <a:ea typeface="Tahoma" pitchFamily="34" charset="0"/>
                <a:cs typeface="Tahoma" pitchFamily="34" charset="0"/>
              </a:rPr>
              <a:t>Attendance</a:t>
            </a:r>
            <a: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				</a:t>
            </a:r>
            <a:r>
              <a:rPr lang="en-US" altLang="zh-TW" sz="2800" b="1" dirty="0" smtClean="0">
                <a:latin typeface="Dosis" panose="020B0604020202020204" charset="0"/>
                <a:ea typeface="Tahoma" pitchFamily="34" charset="0"/>
                <a:cs typeface="Tahoma" pitchFamily="34" charset="0"/>
              </a:rPr>
              <a:t>         10</a:t>
            </a:r>
            <a: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%</a:t>
            </a:r>
            <a:b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</a:br>
            <a:r>
              <a:rPr lang="en-US" altLang="zh-TW" sz="2800" b="1" dirty="0" smtClean="0">
                <a:latin typeface="Dosis" panose="020B0604020202020204" charset="0"/>
                <a:ea typeface="Tahoma" pitchFamily="34" charset="0"/>
                <a:cs typeface="Tahoma" pitchFamily="34" charset="0"/>
              </a:rPr>
              <a:t>     Lab </a:t>
            </a:r>
            <a: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Reports and </a:t>
            </a:r>
            <a:r>
              <a:rPr lang="en-US" altLang="zh-TW" sz="2800" b="1" dirty="0" smtClean="0">
                <a:latin typeface="Dosis" panose="020B0604020202020204" charset="0"/>
                <a:ea typeface="Tahoma" pitchFamily="34" charset="0"/>
                <a:cs typeface="Tahoma" pitchFamily="34" charset="0"/>
              </a:rPr>
              <a:t>Class Performance         50</a:t>
            </a:r>
            <a: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%</a:t>
            </a:r>
            <a:b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</a:br>
            <a:r>
              <a:rPr lang="en-US" altLang="zh-TW" sz="2800" b="1" dirty="0" smtClean="0">
                <a:latin typeface="Dosis" panose="020B0604020202020204" charset="0"/>
                <a:ea typeface="Tahoma" pitchFamily="34" charset="0"/>
                <a:cs typeface="Tahoma" pitchFamily="34" charset="0"/>
              </a:rPr>
              <a:t>     Quizzes</a:t>
            </a:r>
            <a: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				          </a:t>
            </a:r>
            <a:r>
              <a:rPr lang="en-US" altLang="zh-TW" sz="2800" b="1" dirty="0" smtClean="0">
                <a:latin typeface="Dosis" panose="020B0604020202020204" charset="0"/>
                <a:ea typeface="Tahoma" pitchFamily="34" charset="0"/>
                <a:cs typeface="Tahoma" pitchFamily="34" charset="0"/>
              </a:rPr>
              <a:t>            20</a:t>
            </a:r>
            <a: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%</a:t>
            </a:r>
            <a:b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</a:br>
            <a:r>
              <a:rPr lang="en-US" altLang="zh-TW" sz="2800" b="1" dirty="0" smtClean="0">
                <a:latin typeface="Dosis" panose="020B0604020202020204" charset="0"/>
                <a:ea typeface="Tahoma" pitchFamily="34" charset="0"/>
                <a:cs typeface="Tahoma" pitchFamily="34" charset="0"/>
              </a:rPr>
              <a:t>     Central Viva</a:t>
            </a:r>
            <a: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				</a:t>
            </a:r>
            <a:r>
              <a:rPr lang="en-US" altLang="zh-TW" sz="2800" b="1" dirty="0" smtClean="0">
                <a:latin typeface="Dosis" panose="020B0604020202020204" charset="0"/>
                <a:ea typeface="Tahoma" pitchFamily="34" charset="0"/>
                <a:cs typeface="Tahoma" pitchFamily="34" charset="0"/>
              </a:rPr>
              <a:t>         20</a:t>
            </a:r>
            <a: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%</a:t>
            </a:r>
            <a:b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</a:br>
            <a:r>
              <a:rPr lang="en-US" altLang="zh-TW" sz="2800" b="1" dirty="0" smtClean="0">
                <a:latin typeface="Dosis" panose="020B0604020202020204" charset="0"/>
                <a:ea typeface="Tahoma" pitchFamily="34" charset="0"/>
                <a:cs typeface="Tahoma" pitchFamily="34" charset="0"/>
              </a:rPr>
              <a:t>     Total</a:t>
            </a:r>
            <a: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				                 </a:t>
            </a:r>
            <a:r>
              <a:rPr lang="en-US" altLang="zh-TW" sz="2800" b="1" dirty="0" smtClean="0">
                <a:latin typeface="Dosis" panose="020B060402020202020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altLang="zh-TW" sz="28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100%</a:t>
            </a:r>
            <a:r>
              <a:rPr lang="en-US" altLang="zh-TW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altLang="zh-TW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sz="36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" name="Google Shape;855;p39"/>
          <p:cNvSpPr/>
          <p:nvPr/>
        </p:nvSpPr>
        <p:spPr>
          <a:xfrm>
            <a:off x="1057914" y="1815759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" name="Google Shape;855;p39"/>
          <p:cNvSpPr/>
          <p:nvPr/>
        </p:nvSpPr>
        <p:spPr>
          <a:xfrm>
            <a:off x="1062037" y="1385141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6" name="Google Shape;855;p39"/>
          <p:cNvSpPr/>
          <p:nvPr/>
        </p:nvSpPr>
        <p:spPr>
          <a:xfrm>
            <a:off x="1057914" y="225551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" name="Google Shape;855;p39"/>
          <p:cNvSpPr/>
          <p:nvPr/>
        </p:nvSpPr>
        <p:spPr>
          <a:xfrm>
            <a:off x="1076964" y="2686128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0403" y="485775"/>
            <a:ext cx="5803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Dosis" panose="020B0604020202020204" charset="0"/>
              </a:rPr>
              <a:t>Marks Distribution and Evaluation</a:t>
            </a:r>
            <a:endParaRPr lang="en-US" sz="3200" b="1" dirty="0">
              <a:solidFill>
                <a:srgbClr val="0070C0"/>
              </a:solidFill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ctrTitle"/>
          </p:nvPr>
        </p:nvSpPr>
        <p:spPr>
          <a:xfrm>
            <a:off x="781050" y="485775"/>
            <a:ext cx="7731485" cy="23357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Familiarization with some </a:t>
            </a:r>
            <a:r>
              <a:rPr lang="en" dirty="0" smtClean="0"/>
              <a:t>electric </a:t>
            </a:r>
            <a:r>
              <a:rPr lang="en" dirty="0" smtClean="0"/>
              <a:t>meters and </a:t>
            </a:r>
            <a:r>
              <a:rPr lang="en" dirty="0" smtClean="0"/>
              <a:t>equipments and measurement of AC and DC voltages and currents </a:t>
            </a:r>
            <a:endParaRPr dirty="0"/>
          </a:p>
        </p:txBody>
      </p:sp>
      <p:sp>
        <p:nvSpPr>
          <p:cNvPr id="548" name="Google Shape;548;p15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Experiment No. </a:t>
            </a:r>
            <a:r>
              <a:rPr lang="en" b="1" dirty="0"/>
              <a:t>1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6919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Course Teachers’</a:t>
            </a:r>
            <a:endParaRPr sz="3600" dirty="0"/>
          </a:p>
        </p:txBody>
      </p:sp>
      <p:sp>
        <p:nvSpPr>
          <p:cNvPr id="531" name="Google Shape;531;p13"/>
          <p:cNvSpPr txBox="1"/>
          <p:nvPr/>
        </p:nvSpPr>
        <p:spPr>
          <a:xfrm>
            <a:off x="747925" y="1449675"/>
            <a:ext cx="29970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n-IN" sz="2800" b="1" dirty="0" smtClean="0">
                <a:solidFill>
                  <a:srgbClr val="3D4965"/>
                </a:solidFill>
                <a:latin typeface="SutonnyOMJ" panose="01010600010101010101" pitchFamily="2" charset="0"/>
                <a:ea typeface="Dosis"/>
                <a:cs typeface="SutonnyOMJ" panose="01010600010101010101" pitchFamily="2" charset="0"/>
                <a:sym typeface="Dosis"/>
              </a:rPr>
              <a:t>মোঃ সাফিউল ইসলাম</a:t>
            </a:r>
            <a:endParaRPr lang="en-US" sz="2800" b="1" dirty="0" smtClean="0">
              <a:solidFill>
                <a:srgbClr val="3D4965"/>
              </a:solidFill>
              <a:latin typeface="SutonnyOMJ" panose="01010600010101010101" pitchFamily="2" charset="0"/>
              <a:ea typeface="Dosis"/>
              <a:cs typeface="SutonnyOMJ" panose="01010600010101010101" pitchFamily="2" charset="0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Lecturer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Dept. of EEE</a:t>
            </a:r>
            <a:r>
              <a:rPr lang="bn-IN" sz="28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lang="en-US" sz="2800" dirty="0" smtClean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2" name="Google Shape;532;p13"/>
          <p:cNvSpPr txBox="1"/>
          <p:nvPr/>
        </p:nvSpPr>
        <p:spPr>
          <a:xfrm>
            <a:off x="4150426" y="1449675"/>
            <a:ext cx="31278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Khadijatul Kubra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Lecturer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Dept. of EEE</a:t>
            </a:r>
            <a:endParaRPr sz="28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747925" y="3982125"/>
            <a:ext cx="65304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Welcome to KUET and Circuit lab at EEE dept.</a:t>
            </a:r>
            <a:endParaRPr sz="1800" dirty="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6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85850" y="923925"/>
            <a:ext cx="7019925" cy="3581400"/>
          </a:xfrm>
        </p:spPr>
        <p:txBody>
          <a:bodyPr/>
          <a:lstStyle/>
          <a:p>
            <a:pPr marL="69850" indent="0" algn="just" eaLnBrk="1" hangingPunct="1">
              <a:buClr>
                <a:schemeClr val="accent6"/>
              </a:buClr>
              <a:buNone/>
              <a:defRPr/>
            </a:pPr>
            <a:r>
              <a:rPr lang="en-US" sz="2600" i="1" u="sng" dirty="0" smtClean="0">
                <a:solidFill>
                  <a:schemeClr val="tx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Circuit</a:t>
            </a:r>
            <a:r>
              <a:rPr lang="en-US" sz="2600" i="1" u="sng" dirty="0">
                <a:solidFill>
                  <a:schemeClr val="tx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600" dirty="0">
                <a:solidFill>
                  <a:srgbClr val="0070C0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A close conducting path through which an electric current either flows or intended to flow</a:t>
            </a:r>
          </a:p>
          <a:p>
            <a:pPr marL="69850" indent="0" algn="just" eaLnBrk="1" hangingPunct="1">
              <a:buClr>
                <a:schemeClr val="accent6"/>
              </a:buClr>
              <a:buNone/>
              <a:defRPr/>
            </a:pPr>
            <a:r>
              <a:rPr lang="en-US" sz="2600" i="1" u="sng" dirty="0" smtClean="0">
                <a:solidFill>
                  <a:schemeClr val="tx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Electrical Parameters: </a:t>
            </a:r>
            <a:r>
              <a:rPr lang="en-US" sz="2600" dirty="0" smtClean="0">
                <a:solidFill>
                  <a:srgbClr val="0070C0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600" dirty="0">
                <a:solidFill>
                  <a:srgbClr val="0070C0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various elements of an electric circuit are called its parameter, like resistor, inductor, capacitor, voltage source, current source </a:t>
            </a:r>
            <a:r>
              <a:rPr lang="en-US" sz="2600" dirty="0" smtClean="0">
                <a:solidFill>
                  <a:srgbClr val="0070C0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etc.</a:t>
            </a:r>
          </a:p>
          <a:p>
            <a:pPr marL="69850" indent="0" algn="just" eaLnBrk="1" hangingPunct="1">
              <a:buClr>
                <a:schemeClr val="accent6"/>
              </a:buClr>
              <a:buNone/>
              <a:defRPr/>
            </a:pPr>
            <a:r>
              <a:rPr lang="en-US" sz="2600" i="1" u="sng" dirty="0" smtClean="0">
                <a:solidFill>
                  <a:schemeClr val="tx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Active </a:t>
            </a:r>
            <a:r>
              <a:rPr lang="en-US" sz="2600" i="1" u="sng" dirty="0">
                <a:solidFill>
                  <a:schemeClr val="tx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Elements: </a:t>
            </a:r>
            <a:r>
              <a:rPr lang="en-US" sz="2600" dirty="0">
                <a:solidFill>
                  <a:srgbClr val="00B050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Voltage source, Current </a:t>
            </a:r>
            <a:r>
              <a:rPr lang="en-US" sz="2600" dirty="0" smtClean="0">
                <a:solidFill>
                  <a:srgbClr val="00B050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source</a:t>
            </a:r>
          </a:p>
          <a:p>
            <a:pPr marL="69850" indent="0" algn="just" eaLnBrk="1" hangingPunct="1">
              <a:buClr>
                <a:schemeClr val="accent6"/>
              </a:buClr>
              <a:buNone/>
              <a:defRPr/>
            </a:pPr>
            <a:r>
              <a:rPr lang="en-US" sz="2600" i="1" u="sng" dirty="0" smtClean="0">
                <a:solidFill>
                  <a:schemeClr val="tx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Passive </a:t>
            </a:r>
            <a:r>
              <a:rPr lang="en-US" sz="2600" i="1" u="sng" dirty="0">
                <a:solidFill>
                  <a:schemeClr val="tx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Elements: </a:t>
            </a:r>
            <a:r>
              <a:rPr lang="en-US" sz="2600" dirty="0">
                <a:solidFill>
                  <a:srgbClr val="FF0000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Resistors, Inductors, Capacitors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Dosis" panose="020B0604020202020204" charset="0"/>
              </a:rPr>
              <a:t>Active Elements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5" y="1082425"/>
            <a:ext cx="6140400" cy="3455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" sz="2600" b="1" i="1" u="sng" dirty="0" smtClean="0">
                <a:solidFill>
                  <a:schemeClr val="tx1"/>
                </a:solidFill>
              </a:rPr>
              <a:t>Voltage Source :</a:t>
            </a:r>
            <a:r>
              <a:rPr lang="en-US" sz="2600" b="1" dirty="0" smtClean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2600" b="1" dirty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voltage source is a two terminal device which can maintain a fixed voltage</a:t>
            </a:r>
            <a:r>
              <a:rPr lang="en-US" sz="2600" b="1" dirty="0" smtClean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.</a:t>
            </a:r>
            <a:endParaRPr sz="2600" b="1" i="1" u="sng" dirty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" sz="2600" b="1" i="1" u="sng" dirty="0" smtClean="0">
                <a:solidFill>
                  <a:schemeClr val="tx1"/>
                </a:solidFill>
              </a:rPr>
              <a:t>Current Source:</a:t>
            </a:r>
            <a:r>
              <a:rPr lang="en-US" sz="2600" b="1" dirty="0" smtClean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2600" b="1" dirty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current source is an electronic circuit that delivers or absorbs an electric current which is independent of the voltage across it. i.e. which can deliver a constant current</a:t>
            </a:r>
            <a:r>
              <a:rPr lang="en-US" sz="2600" b="1" dirty="0" smtClean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.</a:t>
            </a:r>
            <a:endParaRPr sz="2600"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6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59250" y="237750"/>
            <a:ext cx="4825500" cy="819900"/>
          </a:xfrm>
        </p:spPr>
        <p:txBody>
          <a:bodyPr/>
          <a:lstStyle/>
          <a:p>
            <a:pPr marL="69850" indent="0">
              <a:buNone/>
            </a:pPr>
            <a:r>
              <a:rPr lang="en-US" sz="2800" dirty="0" smtClean="0"/>
              <a:t>Active Elements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1178656"/>
            <a:ext cx="2987922" cy="2754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72" y="1104771"/>
            <a:ext cx="4687378" cy="290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1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Dosis" panose="020B0604020202020204" charset="0"/>
              </a:rPr>
              <a:t>Passive Elements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5" y="1082425"/>
            <a:ext cx="6140400" cy="3455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>
                <a:solidFill>
                  <a:schemeClr val="tx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Resistor: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Ex: </a:t>
            </a:r>
            <a:r>
              <a:rPr lang="en-US" sz="2600" b="1" dirty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Incandescent Bulb, Variable Resistor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Rating:  </a:t>
            </a:r>
            <a:r>
              <a:rPr lang="en-US" sz="2600" b="1" dirty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Resistance, Tolerance, Power </a:t>
            </a:r>
            <a:r>
              <a:rPr lang="en-US" sz="2600" b="1" dirty="0" smtClean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ratings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600" dirty="0">
              <a:latin typeface="Dosis" panose="020B060402020202020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600" dirty="0" smtClean="0">
              <a:latin typeface="Dosis" panose="020B060402020202020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 smtClean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  Resistor                Variable resistor(Rheostat)</a:t>
            </a:r>
            <a:endParaRPr lang="en-US" sz="2600" b="1" dirty="0">
              <a:solidFill>
                <a:schemeClr val="accent1"/>
              </a:solidFill>
              <a:latin typeface="Dosis" panose="020B0604020202020204" charset="0"/>
              <a:ea typeface="Tahoma" pitchFamily="34" charset="0"/>
              <a:cs typeface="Tahoma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5" y="2942267"/>
            <a:ext cx="1657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44" y="3122448"/>
            <a:ext cx="10080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3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59250" y="237750"/>
            <a:ext cx="4825500" cy="819900"/>
          </a:xfrm>
        </p:spPr>
        <p:txBody>
          <a:bodyPr/>
          <a:lstStyle/>
          <a:p>
            <a:pPr marL="69850" indent="0">
              <a:buNone/>
            </a:pPr>
            <a:r>
              <a:rPr lang="en-US" sz="2800" dirty="0" smtClean="0"/>
              <a:t>Passive Elements (Resistor)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12" y="1371317"/>
            <a:ext cx="3135054" cy="2115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317"/>
            <a:ext cx="3240360" cy="2195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31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Dosis" panose="020B0604020202020204" charset="0"/>
              </a:rPr>
              <a:t>Passive Elements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5" y="1082425"/>
            <a:ext cx="6140400" cy="3455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Inductor: </a:t>
            </a:r>
            <a:endParaRPr lang="en-US" sz="2600" b="1" dirty="0">
              <a:solidFill>
                <a:schemeClr val="tx1"/>
              </a:solidFill>
              <a:latin typeface="Dosis" panose="020B060402020202020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Ex: </a:t>
            </a:r>
            <a:r>
              <a:rPr lang="en-US" sz="2600" b="1" dirty="0" smtClean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Ballast or Choke</a:t>
            </a:r>
            <a:endParaRPr lang="en-US" sz="2600" b="1" dirty="0">
              <a:solidFill>
                <a:schemeClr val="accent1"/>
              </a:solidFill>
              <a:latin typeface="Dosis" panose="020B060402020202020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Rating:  </a:t>
            </a:r>
            <a:r>
              <a:rPr lang="en-US" sz="2600" b="1" dirty="0" smtClean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Inductance, Current ratings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600" dirty="0">
              <a:latin typeface="Dosis" panose="020B060402020202020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600" dirty="0" smtClean="0">
              <a:latin typeface="Dosis" panose="020B060402020202020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 smtClean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                                Symbol of Inductor                    </a:t>
            </a:r>
            <a:endParaRPr lang="en-US" sz="2600" b="1" dirty="0">
              <a:solidFill>
                <a:schemeClr val="accent1"/>
              </a:solidFill>
              <a:latin typeface="Dosis" panose="020B0604020202020204" charset="0"/>
              <a:ea typeface="Tahoma" pitchFamily="34" charset="0"/>
              <a:cs typeface="Tahoma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18" y="2525413"/>
            <a:ext cx="17002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1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59250" y="154839"/>
            <a:ext cx="4825500" cy="819900"/>
          </a:xfrm>
        </p:spPr>
        <p:txBody>
          <a:bodyPr/>
          <a:lstStyle/>
          <a:p>
            <a:pPr marL="69850" indent="0">
              <a:buNone/>
            </a:pPr>
            <a:r>
              <a:rPr lang="en-US" dirty="0" smtClean="0"/>
              <a:t>Passive Elements (Inductor)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00" y="974739"/>
            <a:ext cx="5051400" cy="375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69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Dosis" panose="020B0604020202020204" charset="0"/>
              </a:rPr>
              <a:t>Passive Elements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5" y="1082425"/>
            <a:ext cx="6140400" cy="3455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Capacitor: </a:t>
            </a:r>
            <a:endParaRPr lang="en-US" sz="2600" b="1" dirty="0">
              <a:solidFill>
                <a:schemeClr val="tx1"/>
              </a:solidFill>
              <a:latin typeface="Dosis" panose="020B060402020202020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Ex: </a:t>
            </a:r>
            <a:r>
              <a:rPr lang="en-US" sz="2600" b="1" dirty="0" smtClean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Capacitor Bank</a:t>
            </a:r>
            <a:endParaRPr lang="en-US" sz="2600" b="1" dirty="0">
              <a:solidFill>
                <a:schemeClr val="accent1"/>
              </a:solidFill>
              <a:latin typeface="Dosis" panose="020B060402020202020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>
                <a:latin typeface="Dosis" panose="020B0604020202020204" charset="0"/>
                <a:ea typeface="Tahoma" pitchFamily="34" charset="0"/>
                <a:cs typeface="Tahoma" pitchFamily="34" charset="0"/>
              </a:rPr>
              <a:t>Rating:  </a:t>
            </a:r>
            <a:r>
              <a:rPr lang="en-US" sz="2600" b="1" dirty="0" smtClean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Capacitance, Voltage ratings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600" dirty="0">
              <a:latin typeface="Dosis" panose="020B060402020202020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600" dirty="0" smtClean="0">
              <a:latin typeface="Dosis" panose="020B060402020202020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 smtClean="0">
                <a:solidFill>
                  <a:schemeClr val="accent1"/>
                </a:solidFill>
                <a:latin typeface="Dosis" panose="020B0604020202020204" charset="0"/>
                <a:ea typeface="Tahoma" pitchFamily="34" charset="0"/>
                <a:cs typeface="Tahoma" pitchFamily="34" charset="0"/>
              </a:rPr>
              <a:t>  Capacitor         Variable capacitor (Rheostat)</a:t>
            </a:r>
            <a:endParaRPr lang="en-US" sz="2600" b="1" dirty="0">
              <a:solidFill>
                <a:schemeClr val="accent1"/>
              </a:solidFill>
              <a:latin typeface="Dosis" panose="020B0604020202020204" charset="0"/>
              <a:ea typeface="Tahoma" pitchFamily="34" charset="0"/>
              <a:cs typeface="Tahoma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32" y="2843047"/>
            <a:ext cx="10350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2530309"/>
            <a:ext cx="7413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9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59250" y="154839"/>
            <a:ext cx="4825500" cy="819900"/>
          </a:xfrm>
        </p:spPr>
        <p:txBody>
          <a:bodyPr/>
          <a:lstStyle/>
          <a:p>
            <a:pPr marL="69850" indent="0">
              <a:buNone/>
            </a:pPr>
            <a:r>
              <a:rPr lang="en-US" sz="2800" dirty="0" smtClean="0"/>
              <a:t>Passive Elements (Capacitor)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3" y="1310019"/>
            <a:ext cx="3026516" cy="270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50" y="1310019"/>
            <a:ext cx="4000684" cy="270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51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8"/>
          <p:cNvSpPr txBox="1">
            <a:spLocks noGrp="1"/>
          </p:cNvSpPr>
          <p:nvPr>
            <p:ph type="ctrTitle" idx="4294967295"/>
          </p:nvPr>
        </p:nvSpPr>
        <p:spPr>
          <a:xfrm>
            <a:off x="685800" y="2286499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Electric Meters</a:t>
            </a:r>
            <a:endParaRPr sz="6000" dirty="0"/>
          </a:p>
        </p:txBody>
      </p:sp>
      <p:sp>
        <p:nvSpPr>
          <p:cNvPr id="568" name="Google Shape;568;p18"/>
          <p:cNvSpPr/>
          <p:nvPr/>
        </p:nvSpPr>
        <p:spPr>
          <a:xfrm>
            <a:off x="4572753" y="647124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69" name="Google Shape;569;p18"/>
          <p:cNvSpPr/>
          <p:nvPr/>
        </p:nvSpPr>
        <p:spPr>
          <a:xfrm rot="1473079">
            <a:off x="3369357" y="1316756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4316768" y="5189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1" name="Google Shape;571;p18"/>
          <p:cNvSpPr/>
          <p:nvPr/>
        </p:nvSpPr>
        <p:spPr>
          <a:xfrm rot="2487273">
            <a:off x="4098884" y="2012731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2" name="Google Shape;572;p18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10" name="Google Shape;829;p39"/>
          <p:cNvSpPr/>
          <p:nvPr/>
        </p:nvSpPr>
        <p:spPr>
          <a:xfrm>
            <a:off x="3781425" y="3535589"/>
            <a:ext cx="1295400" cy="108403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437038" y="229008"/>
            <a:ext cx="6222300" cy="19185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Do’s and Don’ts</a:t>
            </a:r>
            <a:endParaRPr sz="60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Google Shape;822;p39"/>
          <p:cNvSpPr/>
          <p:nvPr/>
        </p:nvSpPr>
        <p:spPr>
          <a:xfrm>
            <a:off x="5143501" y="2667000"/>
            <a:ext cx="1800224" cy="166687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" name="Google Shape;828;p39"/>
          <p:cNvSpPr/>
          <p:nvPr/>
        </p:nvSpPr>
        <p:spPr>
          <a:xfrm>
            <a:off x="2047874" y="2667000"/>
            <a:ext cx="1419225" cy="147637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Dosis" panose="020B0604020202020204" charset="0"/>
              </a:rPr>
              <a:t>Electric Meter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lvl="0" indent="0" algn="l" rtl="0"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rPr lang="en" sz="2600" b="1" i="1" dirty="0" smtClean="0"/>
              <a:t>Different Electric meters for measurement purpose</a:t>
            </a:r>
          </a:p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" sz="2600" b="1" dirty="0" smtClean="0">
                <a:solidFill>
                  <a:schemeClr val="accent1"/>
                </a:solidFill>
              </a:rPr>
              <a:t>Ammeters (AC and DC)</a:t>
            </a:r>
            <a:endParaRPr sz="2600" b="1" dirty="0" smtClean="0">
              <a:solidFill>
                <a:schemeClr val="accent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 sz="2600" b="1" dirty="0" smtClean="0">
                <a:solidFill>
                  <a:schemeClr val="accent1"/>
                </a:solidFill>
              </a:rPr>
              <a:t>Voltmeters (AC and DC)</a:t>
            </a:r>
            <a:endParaRPr sz="2600" b="1" dirty="0">
              <a:solidFill>
                <a:schemeClr val="accent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 sz="2600" b="1" dirty="0" smtClean="0">
                <a:solidFill>
                  <a:schemeClr val="accent1"/>
                </a:solidFill>
              </a:rPr>
              <a:t>AVO meter (Commercially called multimeter)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 sz="2600" b="1" dirty="0" smtClean="0">
                <a:solidFill>
                  <a:schemeClr val="accent1"/>
                </a:solidFill>
              </a:rPr>
              <a:t>Wattmeter</a:t>
            </a:r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1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Dosis" panose="020B0604020202020204" charset="0"/>
              </a:rPr>
              <a:t>Ammeter ( Amp + meter)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5" y="924687"/>
            <a:ext cx="6140400" cy="3798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just" rtl="0"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" sz="2600" b="1" dirty="0" smtClean="0">
                <a:solidFill>
                  <a:schemeClr val="tx1"/>
                </a:solidFill>
              </a:rPr>
              <a:t>A current measuring instrument</a:t>
            </a:r>
            <a:endParaRPr sz="2600" b="1" dirty="0" smtClean="0">
              <a:solidFill>
                <a:schemeClr val="tx1"/>
              </a:solidFill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 sz="2600" b="1" dirty="0" smtClean="0">
                <a:solidFill>
                  <a:schemeClr val="tx1"/>
                </a:solidFill>
              </a:rPr>
              <a:t>Measure the ammount of current flow through the circuit</a:t>
            </a:r>
            <a:endParaRPr sz="2600" b="1" dirty="0">
              <a:solidFill>
                <a:schemeClr val="tx1"/>
              </a:solidFill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 sz="2600" b="1" dirty="0" smtClean="0">
                <a:solidFill>
                  <a:schemeClr val="tx1"/>
                </a:solidFill>
              </a:rPr>
              <a:t>Has low internal resistance (ideally low)</a:t>
            </a:r>
            <a:endParaRPr lang="en" sz="2600" b="1" dirty="0">
              <a:solidFill>
                <a:schemeClr val="tx1"/>
              </a:solidFill>
            </a:endParaRPr>
          </a:p>
          <a:p>
            <a:pPr marL="69850" lvl="0" indent="0" algn="just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600" b="1" dirty="0" smtClean="0">
                <a:solidFill>
                  <a:schemeClr val="tx1"/>
                </a:solidFill>
              </a:rPr>
              <a:t> Ammeter is always connected in series with the branch whose current is to be measured</a:t>
            </a:r>
          </a:p>
          <a:p>
            <a:pPr marL="6985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 lang="en" dirty="0" smtClean="0"/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6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59250" y="154839"/>
            <a:ext cx="4825500" cy="666496"/>
          </a:xfrm>
        </p:spPr>
        <p:txBody>
          <a:bodyPr/>
          <a:lstStyle/>
          <a:p>
            <a:pPr marL="69850" indent="0">
              <a:buNone/>
            </a:pPr>
            <a:r>
              <a:rPr lang="en-US" sz="2800" dirty="0" smtClean="0"/>
              <a:t>Connection of Ammeter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8" name="Picture 4" descr="s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49" y="821335"/>
            <a:ext cx="6524120" cy="403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83" y="821335"/>
            <a:ext cx="344446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8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Dosis" panose="020B0604020202020204" charset="0"/>
              </a:rPr>
              <a:t>Types of Ammeter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lvl="0" indent="0" algn="just" rtl="0"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rPr lang="en" sz="2600" b="1" dirty="0" smtClean="0">
                <a:solidFill>
                  <a:schemeClr val="tx1"/>
                </a:solidFill>
              </a:rPr>
              <a:t>Two types (since we have both AC and DC supply)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SzPts val="2500"/>
              <a:buFont typeface="Wingdings" panose="05000000000000000000" pitchFamily="2" charset="2"/>
              <a:buChar char="ü"/>
            </a:pPr>
            <a:r>
              <a:rPr lang="en" sz="2600" b="1" dirty="0" smtClean="0">
                <a:solidFill>
                  <a:schemeClr val="tx1"/>
                </a:solidFill>
              </a:rPr>
              <a:t>DC Ammeter 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SzPts val="2500"/>
              <a:buFont typeface="Wingdings" panose="05000000000000000000" pitchFamily="2" charset="2"/>
              <a:buChar char="ü"/>
            </a:pPr>
            <a:r>
              <a:rPr lang="en" sz="2600" b="1" dirty="0" smtClean="0">
                <a:solidFill>
                  <a:schemeClr val="tx1"/>
                </a:solidFill>
              </a:rPr>
              <a:t>AC Ammeter</a:t>
            </a:r>
          </a:p>
          <a:p>
            <a:pPr marL="69850" lvl="0" indent="0" algn="just" rtl="0"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rPr lang="en" sz="2600" b="1" dirty="0" smtClean="0">
                <a:solidFill>
                  <a:schemeClr val="tx1"/>
                </a:solidFill>
              </a:rPr>
              <a:t>A DC ammeter is polarity marked with +Ve and –Ve sign</a:t>
            </a:r>
          </a:p>
          <a:p>
            <a:pPr marL="69850" lvl="0" indent="0" algn="just" rtl="0"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rPr lang="en" sz="2600" b="1" dirty="0" smtClean="0">
                <a:solidFill>
                  <a:schemeClr val="tx1"/>
                </a:solidFill>
              </a:rPr>
              <a:t>The +Ve polarity of the DC ammeter have to be connected to the current enter ing side</a:t>
            </a:r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8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1" y="61502"/>
            <a:ext cx="7686675" cy="48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743934" y="1863305"/>
            <a:ext cx="13474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28062" y="1472489"/>
            <a:ext cx="20505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Dosis" panose="020B0604020202020204" charset="0"/>
              </a:rPr>
              <a:t>The straight line 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Dosis" panose="020B0604020202020204" charset="0"/>
              </a:rPr>
              <a:t>under A Indicates 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Dosis" panose="020B0604020202020204" charset="0"/>
              </a:rPr>
              <a:t>DC Ammeter</a:t>
            </a:r>
            <a:endParaRPr lang="en-US" sz="2000" b="1" dirty="0">
              <a:solidFill>
                <a:schemeClr val="accent1"/>
              </a:solidFill>
              <a:latin typeface="Dosis" panose="020B060402020202020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159249" y="61502"/>
            <a:ext cx="4825500" cy="680370"/>
          </a:xfrm>
        </p:spPr>
        <p:txBody>
          <a:bodyPr/>
          <a:lstStyle/>
          <a:p>
            <a:pPr marL="69850" indent="0">
              <a:buNone/>
            </a:pPr>
            <a:r>
              <a:rPr lang="en-US" dirty="0" smtClean="0"/>
              <a:t>DC Ammeter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15656516">
            <a:off x="5230023" y="3362092"/>
            <a:ext cx="549463" cy="95841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931286" y="3881887"/>
            <a:ext cx="1915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6979" y="3655732"/>
            <a:ext cx="191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Dosis" panose="020B0604020202020204" charset="0"/>
              </a:rPr>
              <a:t>Range Extension</a:t>
            </a:r>
          </a:p>
          <a:p>
            <a:endParaRPr lang="en-US" sz="2000" b="1" dirty="0">
              <a:solidFill>
                <a:schemeClr val="accent1"/>
              </a:solidFill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43934" y="1863305"/>
            <a:ext cx="13474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159249" y="61502"/>
            <a:ext cx="4825500" cy="680370"/>
          </a:xfrm>
        </p:spPr>
        <p:txBody>
          <a:bodyPr/>
          <a:lstStyle/>
          <a:p>
            <a:pPr marL="69850" indent="0">
              <a:buNone/>
            </a:pPr>
            <a:r>
              <a:rPr lang="en-US" dirty="0"/>
              <a:t>A</a:t>
            </a:r>
            <a:r>
              <a:rPr lang="en-US" dirty="0" smtClean="0"/>
              <a:t>C Ammeter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15656516">
            <a:off x="5230023" y="3362092"/>
            <a:ext cx="549463" cy="95841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931286" y="3881887"/>
            <a:ext cx="1915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2" y="741872"/>
            <a:ext cx="6462713" cy="41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639020" y="2300626"/>
            <a:ext cx="17425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81557" y="1998441"/>
            <a:ext cx="2481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Dosis" panose="020B0604020202020204" charset="0"/>
              </a:rPr>
              <a:t>This sinusoidal mark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Dosis" panose="020B0604020202020204" charset="0"/>
              </a:rPr>
              <a:t>Indicates AC ammeter</a:t>
            </a:r>
            <a:endParaRPr lang="en-US" sz="2000" b="1" dirty="0">
              <a:solidFill>
                <a:schemeClr val="accent1"/>
              </a:solidFill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latin typeface="Dosis" panose="020B0604020202020204" charset="0"/>
              </a:rPr>
              <a:t>Do You Feel Bored?</a:t>
            </a:r>
            <a:endParaRPr lang="en-US" sz="2800" b="1" dirty="0">
              <a:latin typeface="Dosis" panose="020B06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6" name="Google Shape;823;p39"/>
          <p:cNvSpPr/>
          <p:nvPr/>
        </p:nvSpPr>
        <p:spPr>
          <a:xfrm>
            <a:off x="3087187" y="1119637"/>
            <a:ext cx="1461875" cy="1381190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1169" y="2109339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en-US" sz="2800" b="1" dirty="0" smtClean="0">
                <a:latin typeface="Dosis" panose="020B0604020202020204" charset="0"/>
              </a:rPr>
              <a:t>           </a:t>
            </a:r>
          </a:p>
          <a:p>
            <a:pPr algn="ctr"/>
            <a:r>
              <a:rPr lang="en-US" sz="2800" b="1" dirty="0">
                <a:latin typeface="Dosis" panose="020B0604020202020204" charset="0"/>
              </a:rPr>
              <a:t> </a:t>
            </a:r>
            <a:r>
              <a:rPr lang="en-US" sz="2800" b="1" dirty="0" smtClean="0">
                <a:latin typeface="Dosis" panose="020B0604020202020204" charset="0"/>
              </a:rPr>
              <a:t>           Okay Let’s Have some gossip</a:t>
            </a:r>
            <a:endParaRPr lang="en-US" sz="2800" b="1" dirty="0">
              <a:latin typeface="Dosis" panose="020B0604020202020204" charset="0"/>
            </a:endParaRPr>
          </a:p>
        </p:txBody>
      </p:sp>
      <p:sp>
        <p:nvSpPr>
          <p:cNvPr id="8" name="Google Shape;881;p40"/>
          <p:cNvSpPr txBox="1"/>
          <p:nvPr/>
        </p:nvSpPr>
        <p:spPr>
          <a:xfrm>
            <a:off x="2879862" y="2966739"/>
            <a:ext cx="1882638" cy="1548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 dirty="0">
                <a:solidFill>
                  <a:srgbClr val="3C78D8"/>
                </a:solidFill>
              </a:rPr>
              <a:t>😉</a:t>
            </a:r>
            <a:endParaRPr sz="9600" dirty="0">
              <a:solidFill>
                <a:srgbClr val="3C7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Dosis" panose="020B0604020202020204" charset="0"/>
              </a:rPr>
              <a:t>Voltmeter ( Volt + meter)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5" y="924687"/>
            <a:ext cx="6140400" cy="3798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-US" sz="2600" b="1" dirty="0" smtClean="0"/>
              <a:t>Measures the electrical potential difference between two points in a electric circuit</a:t>
            </a:r>
            <a:endParaRPr sz="2600" b="1" dirty="0" smtClean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 sz="2600" b="1" dirty="0" smtClean="0"/>
              <a:t>Has high internal resistance (ideally infinite)</a:t>
            </a:r>
            <a:endParaRPr lang="en" sz="2600" b="1" dirty="0"/>
          </a:p>
          <a:p>
            <a:pPr marL="6985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600" b="1" dirty="0" smtClean="0"/>
              <a:t> Ammeter is always connected in paralle (across) with the load</a:t>
            </a:r>
          </a:p>
          <a:p>
            <a:pPr marL="6985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 lang="en" dirty="0" smtClean="0"/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59250" y="0"/>
            <a:ext cx="4825500" cy="666496"/>
          </a:xfrm>
        </p:spPr>
        <p:txBody>
          <a:bodyPr/>
          <a:lstStyle/>
          <a:p>
            <a:pPr marL="69850" indent="0">
              <a:buNone/>
            </a:pPr>
            <a:r>
              <a:rPr lang="en-US" sz="2800" dirty="0" smtClean="0"/>
              <a:t>Connection of Voltmeter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pic>
        <p:nvPicPr>
          <p:cNvPr id="6" name="Picture 4" descr="voltm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666496"/>
            <a:ext cx="6121400" cy="41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92650"/>
            <a:ext cx="5994275" cy="666496"/>
          </a:xfrm>
        </p:spPr>
        <p:txBody>
          <a:bodyPr/>
          <a:lstStyle/>
          <a:p>
            <a:pPr marL="69850" indent="0">
              <a:buNone/>
            </a:pPr>
            <a:r>
              <a:rPr lang="en-US" sz="2800" dirty="0" smtClean="0"/>
              <a:t>Connection of Ammeter and Voltmeter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pic>
        <p:nvPicPr>
          <p:cNvPr id="5" name="Picture 4" descr="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4" y="1451797"/>
            <a:ext cx="69326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1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3427782" y="600606"/>
            <a:ext cx="4212506" cy="3285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Keep your smart phone in silent mode</a:t>
            </a:r>
            <a:br>
              <a:rPr lang="en-US" sz="3600" dirty="0" smtClean="0"/>
            </a:br>
            <a:r>
              <a:rPr lang="en-US" sz="3600" dirty="0" smtClean="0"/>
              <a:t>to make you smart in the lab or class</a:t>
            </a:r>
            <a:endParaRPr sz="36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705;p32"/>
          <p:cNvSpPr/>
          <p:nvPr/>
        </p:nvSpPr>
        <p:spPr>
          <a:xfrm>
            <a:off x="1181096" y="477690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" name="Google Shape;828;p39"/>
          <p:cNvSpPr/>
          <p:nvPr/>
        </p:nvSpPr>
        <p:spPr>
          <a:xfrm>
            <a:off x="3596359" y="3698785"/>
            <a:ext cx="701291" cy="70073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" name="Google Shape;855;p39"/>
          <p:cNvSpPr/>
          <p:nvPr/>
        </p:nvSpPr>
        <p:spPr>
          <a:xfrm>
            <a:off x="3427782" y="600605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Dosis" panose="020B0604020202020204" charset="0"/>
              </a:rPr>
              <a:t>Types of Voltmeter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lvl="0" indent="0" algn="l" rtl="0"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rPr lang="en" b="1" dirty="0" smtClean="0">
                <a:solidFill>
                  <a:schemeClr val="tx1"/>
                </a:solidFill>
              </a:rPr>
              <a:t>Two types (since we have both ac and dc supply)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500"/>
              <a:buFont typeface="Wingdings" panose="05000000000000000000" pitchFamily="2" charset="2"/>
              <a:buChar char="ü"/>
            </a:pPr>
            <a:r>
              <a:rPr lang="en" b="1" dirty="0" smtClean="0">
                <a:solidFill>
                  <a:schemeClr val="tx1"/>
                </a:solidFill>
              </a:rPr>
              <a:t>DC Voltmeter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500"/>
              <a:buFont typeface="Wingdings" panose="05000000000000000000" pitchFamily="2" charset="2"/>
              <a:buChar char="ü"/>
            </a:pPr>
            <a:r>
              <a:rPr lang="en" b="1" dirty="0" smtClean="0">
                <a:solidFill>
                  <a:schemeClr val="tx1"/>
                </a:solidFill>
              </a:rPr>
              <a:t>AC Voltmeter</a:t>
            </a:r>
          </a:p>
          <a:p>
            <a:pPr marL="69850" lvl="0" indent="0" algn="l" rtl="0"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rPr lang="en" b="1" dirty="0" smtClean="0">
                <a:solidFill>
                  <a:schemeClr val="tx1"/>
                </a:solidFill>
              </a:rPr>
              <a:t>A DC voltmeter’s terminals are polarity marked with +Ve and –Ve sign</a:t>
            </a:r>
            <a:endParaRPr lang="en" b="1" dirty="0">
              <a:solidFill>
                <a:schemeClr val="tx1"/>
              </a:solidFill>
            </a:endParaRPr>
          </a:p>
          <a:p>
            <a:pPr marL="69850" lvl="0" indent="0" algn="l" rtl="0"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rPr lang="en" b="1" dirty="0" smtClean="0">
                <a:solidFill>
                  <a:srgbClr val="00B050"/>
                </a:solidFill>
              </a:rPr>
              <a:t>AC Meters don’t have such polarity marking</a:t>
            </a:r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8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sp>
        <p:nvSpPr>
          <p:cNvPr id="11" name="Left Brace 10"/>
          <p:cNvSpPr/>
          <p:nvPr/>
        </p:nvSpPr>
        <p:spPr>
          <a:xfrm rot="15656516">
            <a:off x="5230023" y="3362092"/>
            <a:ext cx="549463" cy="95841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66" y="480919"/>
            <a:ext cx="4448659" cy="437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47745" y="0"/>
            <a:ext cx="4825500" cy="819900"/>
          </a:xfrm>
        </p:spPr>
        <p:txBody>
          <a:bodyPr/>
          <a:lstStyle/>
          <a:p>
            <a:pPr marL="69850" indent="0">
              <a:buNone/>
            </a:pPr>
            <a:r>
              <a:rPr lang="en-US" sz="2800" dirty="0" smtClean="0"/>
              <a:t>DC Voltmeter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60495" y="1984075"/>
            <a:ext cx="24127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73245" y="1737710"/>
            <a:ext cx="1518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Dosis" panose="020B0604020202020204" charset="0"/>
              </a:rPr>
              <a:t>This marks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Dosis" panose="020B0604020202020204" charset="0"/>
              </a:rPr>
              <a:t>Indicates DC 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Dosis" panose="020B0604020202020204" charset="0"/>
              </a:rPr>
              <a:t>voltmeter</a:t>
            </a:r>
            <a:endParaRPr lang="en-US" sz="2000" b="1" dirty="0">
              <a:solidFill>
                <a:schemeClr val="accent1"/>
              </a:solidFill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47745" y="0"/>
            <a:ext cx="4825500" cy="819900"/>
          </a:xfrm>
        </p:spPr>
        <p:txBody>
          <a:bodyPr/>
          <a:lstStyle/>
          <a:p>
            <a:pPr marL="69850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C Voltmeter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8240" y="1392653"/>
            <a:ext cx="17155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Dosis" panose="020B0604020202020204" charset="0"/>
              </a:rPr>
              <a:t>This sinusoidal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Dosis" panose="020B0604020202020204" charset="0"/>
              </a:rPr>
              <a:t>marks 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Dosis" panose="020B0604020202020204" charset="0"/>
              </a:rPr>
              <a:t>indicates AC 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Dosis" panose="020B0604020202020204" charset="0"/>
              </a:rPr>
              <a:t>voltmeter</a:t>
            </a:r>
            <a:endParaRPr lang="en-US" sz="2000" b="1" dirty="0">
              <a:solidFill>
                <a:schemeClr val="accent1"/>
              </a:solidFill>
              <a:latin typeface="Dosis" panose="020B060402020202020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629298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086604" y="1900484"/>
            <a:ext cx="17425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3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Dosis" panose="020B0604020202020204" charset="0"/>
              </a:rPr>
              <a:t>Multimeter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5" y="924687"/>
            <a:ext cx="6595850" cy="4191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tx1"/>
                </a:solidFill>
              </a:rPr>
              <a:t>It is also known as Electronic VOM or AVO </a:t>
            </a:r>
            <a:r>
              <a:rPr lang="en-US" sz="2600" b="1" dirty="0" smtClean="0">
                <a:solidFill>
                  <a:schemeClr val="tx1"/>
                </a:solidFill>
              </a:rPr>
              <a:t>meter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b="1" dirty="0" smtClean="0">
                <a:solidFill>
                  <a:schemeClr val="tx1"/>
                </a:solidFill>
              </a:rPr>
              <a:t>Used </a:t>
            </a:r>
            <a:r>
              <a:rPr lang="en-US" sz="2600" b="1" dirty="0">
                <a:solidFill>
                  <a:schemeClr val="tx1"/>
                </a:solidFill>
              </a:rPr>
              <a:t>to measure current, voltage and resistance both for AC and DC quantity, for a number of </a:t>
            </a:r>
            <a:r>
              <a:rPr lang="en-US" sz="2600" b="1" dirty="0" smtClean="0">
                <a:solidFill>
                  <a:schemeClr val="tx1"/>
                </a:solidFill>
              </a:rPr>
              <a:t>ranges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b="1" dirty="0" smtClean="0">
                <a:solidFill>
                  <a:schemeClr val="tx1"/>
                </a:solidFill>
              </a:rPr>
              <a:t>Some </a:t>
            </a:r>
            <a:r>
              <a:rPr lang="en-US" sz="2600" b="1" dirty="0">
                <a:solidFill>
                  <a:schemeClr val="tx1"/>
                </a:solidFill>
              </a:rPr>
              <a:t>multimeter provide the facilities of measuring inductance, capacitance, </a:t>
            </a:r>
            <a:r>
              <a:rPr lang="en-US" sz="2600" b="1" dirty="0" smtClean="0">
                <a:solidFill>
                  <a:schemeClr val="tx1"/>
                </a:solidFill>
              </a:rPr>
              <a:t>temperature</a:t>
            </a:r>
            <a:endParaRPr lang="en-US" sz="2600" b="1" dirty="0">
              <a:solidFill>
                <a:schemeClr val="tx1"/>
              </a:solidFill>
            </a:endParaRPr>
          </a:p>
          <a:p>
            <a:pPr marL="69850" lv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tx1"/>
                </a:solidFill>
              </a:rPr>
              <a:t>Two type _ Analog AVO meter</a:t>
            </a:r>
          </a:p>
          <a:p>
            <a:pPr marL="69850" lv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tx1"/>
                </a:solidFill>
              </a:rPr>
              <a:t>                     _ Digital AVO meter </a:t>
            </a:r>
          </a:p>
          <a:p>
            <a:pPr marL="6985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 lang="en" dirty="0" smtClean="0"/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1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47745" y="0"/>
            <a:ext cx="4825500" cy="819900"/>
          </a:xfrm>
        </p:spPr>
        <p:txBody>
          <a:bodyPr/>
          <a:lstStyle/>
          <a:p>
            <a:pPr marL="69850" indent="0">
              <a:buNone/>
            </a:pPr>
            <a:r>
              <a:rPr lang="en-US" sz="2800" dirty="0" smtClean="0"/>
              <a:t>Multimeter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97339" y="819900"/>
            <a:ext cx="7326312" cy="4283075"/>
            <a:chOff x="468313" y="1377950"/>
            <a:chExt cx="7326312" cy="4283075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412875"/>
              <a:ext cx="3311525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8" y="1377950"/>
              <a:ext cx="4014787" cy="39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630241" y="4780713"/>
            <a:ext cx="15376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Dosis" panose="020B0604020202020204" charset="0"/>
              </a:rPr>
              <a:t>Analog Multimeter</a:t>
            </a:r>
            <a:endParaRPr lang="en-US" b="1" dirty="0">
              <a:solidFill>
                <a:schemeClr val="accent1"/>
              </a:solidFill>
              <a:latin typeface="Dosis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1265" y="4751461"/>
            <a:ext cx="15007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Dosis" panose="020B0604020202020204" charset="0"/>
              </a:rPr>
              <a:t>Digital Multimeter</a:t>
            </a:r>
            <a:endParaRPr lang="en-US" b="1" dirty="0">
              <a:solidFill>
                <a:schemeClr val="accent1"/>
              </a:solidFill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Dosis" panose="020B0604020202020204" charset="0"/>
              </a:rPr>
              <a:t>Wattmeter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5" y="924687"/>
            <a:ext cx="6140400" cy="3798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-US" sz="2600" b="1" dirty="0" smtClean="0"/>
              <a:t>Measure electric power in a circuit</a:t>
            </a:r>
          </a:p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-US" sz="2600" b="1" dirty="0" smtClean="0"/>
              <a:t>It has generally two coils and each coil has two terminal (so it has four terminal)</a:t>
            </a:r>
          </a:p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" sz="2600" b="1" dirty="0" smtClean="0"/>
              <a:t>One coil is called Current coil (C.C)</a:t>
            </a:r>
          </a:p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" sz="2600" b="1" dirty="0" smtClean="0"/>
              <a:t>Another coil is called Potential coil (P.C)</a:t>
            </a:r>
          </a:p>
          <a:p>
            <a:pPr marL="69850" lvl="0" indent="0" algn="l" rtl="0">
              <a:spcBef>
                <a:spcPts val="600"/>
              </a:spcBef>
              <a:spcAft>
                <a:spcPts val="0"/>
              </a:spcAft>
              <a:buSzPts val="2500"/>
              <a:buNone/>
            </a:pPr>
            <a:endParaRPr lang="en" dirty="0" smtClean="0"/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3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Dosis" panose="020B0604020202020204" charset="0"/>
              </a:rPr>
              <a:t>Wattmeter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5" y="924687"/>
            <a:ext cx="6140400" cy="3798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" sz="2600" b="1" dirty="0" smtClean="0">
                <a:solidFill>
                  <a:schemeClr val="tx1"/>
                </a:solidFill>
              </a:rPr>
              <a:t>Current coil (C.C) measures current </a:t>
            </a:r>
          </a:p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" sz="2600" b="1" dirty="0" smtClean="0">
                <a:solidFill>
                  <a:schemeClr val="tx1"/>
                </a:solidFill>
              </a:rPr>
              <a:t>Potential coil (P.C) measures the potential difference across the load</a:t>
            </a:r>
          </a:p>
          <a:p>
            <a:pPr marL="69850" lvl="0" indent="0" algn="l" rtl="0">
              <a:spcBef>
                <a:spcPts val="600"/>
              </a:spcBef>
              <a:spcAft>
                <a:spcPts val="0"/>
              </a:spcAft>
              <a:buSzPts val="2500"/>
              <a:buNone/>
            </a:pPr>
            <a:endParaRPr lang="en" dirty="0" smtClean="0"/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14" y="2586196"/>
            <a:ext cx="3795622" cy="192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8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Dosis" panose="020B0604020202020204" charset="0"/>
              </a:rPr>
              <a:t>Wattmeter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747925" y="1082426"/>
            <a:ext cx="6860573" cy="4061074"/>
            <a:chOff x="692150" y="1482725"/>
            <a:chExt cx="7912546" cy="4430713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50" y="1482725"/>
              <a:ext cx="3313113" cy="443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324229"/>
              <a:ext cx="3744664" cy="34099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396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8"/>
          <p:cNvSpPr txBox="1">
            <a:spLocks noGrp="1"/>
          </p:cNvSpPr>
          <p:nvPr>
            <p:ph type="ctrTitle" idx="4294967295"/>
          </p:nvPr>
        </p:nvSpPr>
        <p:spPr>
          <a:xfrm>
            <a:off x="685800" y="2286499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Report Writing</a:t>
            </a:r>
            <a:endParaRPr sz="6000" dirty="0"/>
          </a:p>
        </p:txBody>
      </p:sp>
      <p:sp>
        <p:nvSpPr>
          <p:cNvPr id="568" name="Google Shape;568;p18"/>
          <p:cNvSpPr/>
          <p:nvPr/>
        </p:nvSpPr>
        <p:spPr>
          <a:xfrm>
            <a:off x="4572753" y="647124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69" name="Google Shape;569;p18"/>
          <p:cNvSpPr/>
          <p:nvPr/>
        </p:nvSpPr>
        <p:spPr>
          <a:xfrm rot="1473079">
            <a:off x="3369357" y="1316756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4316768" y="5189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1" name="Google Shape;571;p18"/>
          <p:cNvSpPr/>
          <p:nvPr/>
        </p:nvSpPr>
        <p:spPr>
          <a:xfrm rot="2487273">
            <a:off x="4098884" y="2012731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2" name="Google Shape;572;p18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sp>
        <p:nvSpPr>
          <p:cNvPr id="9" name="Google Shape;790;p39"/>
          <p:cNvSpPr/>
          <p:nvPr/>
        </p:nvSpPr>
        <p:spPr>
          <a:xfrm>
            <a:off x="3949880" y="3311330"/>
            <a:ext cx="1087946" cy="1295176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ctrTitle"/>
          </p:nvPr>
        </p:nvSpPr>
        <p:spPr>
          <a:xfrm>
            <a:off x="850062" y="333294"/>
            <a:ext cx="773148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How to Write a  Good Report?</a:t>
            </a:r>
            <a:endParaRPr dirty="0"/>
          </a:p>
        </p:txBody>
      </p:sp>
      <p:sp>
        <p:nvSpPr>
          <p:cNvPr id="5" name="Google Shape;823;p39"/>
          <p:cNvSpPr/>
          <p:nvPr/>
        </p:nvSpPr>
        <p:spPr>
          <a:xfrm>
            <a:off x="3663381" y="1708030"/>
            <a:ext cx="2104845" cy="1811547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062037" y="828675"/>
            <a:ext cx="7019925" cy="3714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Be punctual, truthful and honest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sz="36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0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9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Objectives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Introduction (Including Theoretical background)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Apparatus Required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Experimental Setup or Circuit Diagram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Experimental </a:t>
            </a:r>
            <a:r>
              <a:rPr lang="en-US" b="1" dirty="0">
                <a:solidFill>
                  <a:srgbClr val="00B050"/>
                </a:solidFill>
              </a:rPr>
              <a:t>Data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p1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Dosis" panose="020B0604020202020204" charset="0"/>
              </a:rPr>
              <a:t>A Good Report Contains Following Parts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79" name="Google Shape;579;p19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Calculation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Graphs or Vector Diagram (if any)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Results and Discussion</a:t>
            </a:r>
            <a:endParaRPr lang="en-US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Conclusion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Question &amp; Answer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Bibliography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80" name="Google Shape;580;p19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Dosis" panose="020B0604020202020204" charset="0"/>
              </a:rPr>
              <a:t>Report Writing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86" name="Google Shape;586;p20"/>
          <p:cNvSpPr txBox="1">
            <a:spLocks noGrp="1"/>
          </p:cNvSpPr>
          <p:nvPr>
            <p:ph type="body" idx="1"/>
          </p:nvPr>
        </p:nvSpPr>
        <p:spPr>
          <a:xfrm>
            <a:off x="747925" y="123662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u="sng" dirty="0" smtClean="0"/>
              <a:t>Objectives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1"/>
                </a:solidFill>
              </a:rPr>
              <a:t>Main puposes of the experiments have to be done.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1"/>
                </a:solidFill>
              </a:rPr>
              <a:t>Should be mentioned in points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587" name="Google Shape;587;p20"/>
          <p:cNvSpPr txBox="1">
            <a:spLocks noGrp="1"/>
          </p:cNvSpPr>
          <p:nvPr>
            <p:ph type="body" idx="2"/>
          </p:nvPr>
        </p:nvSpPr>
        <p:spPr>
          <a:xfrm>
            <a:off x="2951742" y="1223150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u="sng" dirty="0" smtClean="0">
                <a:solidFill>
                  <a:schemeClr val="accent1"/>
                </a:solidFill>
              </a:rPr>
              <a:t>Introduction</a:t>
            </a:r>
            <a:endParaRPr sz="2000" b="1" u="sng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tx1"/>
                </a:solidFill>
              </a:rPr>
              <a:t>Introductory description and working principle of the experiments have to be note down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588" name="Google Shape;588;p20"/>
          <p:cNvSpPr txBox="1">
            <a:spLocks noGrp="1"/>
          </p:cNvSpPr>
          <p:nvPr>
            <p:ph type="body" idx="3"/>
          </p:nvPr>
        </p:nvSpPr>
        <p:spPr>
          <a:xfrm>
            <a:off x="5155559" y="1236625"/>
            <a:ext cx="2097900" cy="3834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u="sng" dirty="0" smtClean="0"/>
              <a:t>Apparatus or components required</a:t>
            </a:r>
            <a:endParaRPr sz="2000" b="1" u="sng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1"/>
                </a:solidFill>
              </a:rPr>
              <a:t>Equipments, components and measuring instruments used in the experiemts have to write down in a tabular form with rating and quantity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589" name="Google Shape;589;p2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Dosis" panose="020B0604020202020204" charset="0"/>
              </a:rPr>
              <a:t>Report Writing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86" name="Google Shape;586;p20"/>
          <p:cNvSpPr txBox="1">
            <a:spLocks noGrp="1"/>
          </p:cNvSpPr>
          <p:nvPr>
            <p:ph type="body" idx="1"/>
          </p:nvPr>
        </p:nvSpPr>
        <p:spPr>
          <a:xfrm>
            <a:off x="746580" y="1147687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u="sng" dirty="0" smtClean="0">
                <a:solidFill>
                  <a:schemeClr val="accent1"/>
                </a:solidFill>
              </a:rPr>
              <a:t>Experimental Setup</a:t>
            </a:r>
          </a:p>
          <a:p>
            <a:pPr marL="0" lvl="0" indent="0">
              <a:buNone/>
            </a:pPr>
            <a:r>
              <a:rPr lang="en-US" sz="2000" b="1" dirty="0"/>
              <a:t>Circuit diagram of the experiment with all necessary electrical </a:t>
            </a:r>
            <a:r>
              <a:rPr lang="en-US" sz="2000" b="1" dirty="0" smtClean="0"/>
              <a:t>sign.</a:t>
            </a:r>
            <a:endParaRPr lang="en-US" sz="2000" b="1" dirty="0"/>
          </a:p>
          <a:p>
            <a:pPr marL="0" lvl="0" indent="0">
              <a:buNone/>
            </a:pPr>
            <a:r>
              <a:rPr lang="en-US" sz="2000" b="1" dirty="0"/>
              <a:t>Name of the figure must be </a:t>
            </a:r>
            <a:r>
              <a:rPr lang="en-US" sz="2000" b="1" dirty="0" smtClean="0"/>
              <a:t>mentioned. </a:t>
            </a:r>
            <a:r>
              <a:rPr lang="en-US" sz="2000" b="1" dirty="0">
                <a:solidFill>
                  <a:srgbClr val="00B050"/>
                </a:solidFill>
              </a:rPr>
              <a:t>Example: Fig. (2.1): Pictorial view of ammeter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 smtClean="0"/>
          </a:p>
        </p:txBody>
      </p:sp>
      <p:sp>
        <p:nvSpPr>
          <p:cNvPr id="587" name="Google Shape;587;p20"/>
          <p:cNvSpPr txBox="1">
            <a:spLocks noGrp="1"/>
          </p:cNvSpPr>
          <p:nvPr>
            <p:ph type="body" idx="2"/>
          </p:nvPr>
        </p:nvSpPr>
        <p:spPr>
          <a:xfrm>
            <a:off x="2951741" y="1170687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u="sng" dirty="0" smtClean="0">
                <a:solidFill>
                  <a:schemeClr val="tx1"/>
                </a:solidFill>
              </a:rPr>
              <a:t>Experimental data</a:t>
            </a:r>
            <a:endParaRPr sz="2000" b="1" u="sng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1"/>
                </a:solidFill>
              </a:rPr>
              <a:t>Should be written in table.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20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To draw a</a:t>
            </a:r>
            <a:r>
              <a:rPr lang="en" sz="2000" b="1" dirty="0" smtClean="0">
                <a:solidFill>
                  <a:srgbClr val="FF0000"/>
                </a:solidFill>
              </a:rPr>
              <a:t>ll the figures and the tables must use pencil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588" name="Google Shape;588;p20"/>
          <p:cNvSpPr txBox="1">
            <a:spLocks noGrp="1"/>
          </p:cNvSpPr>
          <p:nvPr>
            <p:ph type="body" idx="3"/>
          </p:nvPr>
        </p:nvSpPr>
        <p:spPr>
          <a:xfrm>
            <a:off x="5156902" y="1170687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u="sng" dirty="0" smtClean="0">
                <a:solidFill>
                  <a:schemeClr val="accent1"/>
                </a:solidFill>
              </a:rPr>
              <a:t>Calculation</a:t>
            </a:r>
            <a:endParaRPr sz="2000" b="1" u="sng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tx1"/>
                </a:solidFill>
              </a:rPr>
              <a:t>Elaborate calculation of the whole work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589" name="Google Shape;589;p2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5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Dosis" panose="020B0604020202020204" charset="0"/>
              </a:rPr>
              <a:t>Report Writing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86" name="Google Shape;586;p20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u="sng" dirty="0" smtClean="0">
                <a:solidFill>
                  <a:schemeClr val="accent1"/>
                </a:solidFill>
              </a:rPr>
              <a:t>Graphical representation</a:t>
            </a:r>
          </a:p>
          <a:p>
            <a:pPr marL="0" lvl="0" indent="0">
              <a:buNone/>
            </a:pPr>
            <a:r>
              <a:rPr lang="en-US" b="1" dirty="0" smtClean="0"/>
              <a:t>Proper </a:t>
            </a:r>
            <a:r>
              <a:rPr lang="en-US" b="1" dirty="0"/>
              <a:t>Scaling of </a:t>
            </a:r>
            <a:r>
              <a:rPr lang="en-US" b="1" dirty="0" smtClean="0"/>
              <a:t>axis.</a:t>
            </a:r>
            <a:endParaRPr lang="en-US" b="1" dirty="0"/>
          </a:p>
          <a:p>
            <a:pPr marL="0" lvl="0" indent="0">
              <a:buNone/>
            </a:pPr>
            <a:r>
              <a:rPr lang="en-US" b="1" dirty="0" smtClean="0"/>
              <a:t>Encircle the plotted data points.</a:t>
            </a:r>
          </a:p>
          <a:p>
            <a:pPr marL="0" lvl="0" indent="0">
              <a:buNone/>
            </a:pPr>
            <a:r>
              <a:rPr lang="en-US" b="1" dirty="0" smtClean="0"/>
              <a:t>Labeling (Units should be included).</a:t>
            </a:r>
          </a:p>
          <a:p>
            <a:pPr marL="0" lvl="0" indent="0">
              <a:buNone/>
            </a:pPr>
            <a:r>
              <a:rPr lang="en-US" b="1" dirty="0" smtClean="0"/>
              <a:t>Figure No along with figure name should be mentioned.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 smtClean="0"/>
          </a:p>
        </p:txBody>
      </p:sp>
      <p:sp>
        <p:nvSpPr>
          <p:cNvPr id="587" name="Google Shape;587;p20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u="sng" dirty="0" smtClean="0"/>
              <a:t>Results and Discussion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Most important part of a </a:t>
            </a:r>
            <a:r>
              <a:rPr lang="en-US" b="1" dirty="0" smtClean="0">
                <a:solidFill>
                  <a:schemeClr val="accent1"/>
                </a:solidFill>
              </a:rPr>
              <a:t>report.</a:t>
            </a:r>
            <a:endParaRPr lang="en-US" b="1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Discuss your results 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Mention numerical values (if any).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Compare the physically measured results with the theoretically calculated </a:t>
            </a:r>
            <a:r>
              <a:rPr lang="en-US" b="1" dirty="0" smtClean="0">
                <a:solidFill>
                  <a:schemeClr val="accent1"/>
                </a:solidFill>
              </a:rPr>
              <a:t>results.</a:t>
            </a:r>
            <a:endParaRPr lang="en-US"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88" name="Google Shape;588;p20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If </a:t>
            </a:r>
            <a:r>
              <a:rPr lang="en-US" b="1" dirty="0">
                <a:solidFill>
                  <a:schemeClr val="tx1"/>
                </a:solidFill>
              </a:rPr>
              <a:t>there is deviation between these </a:t>
            </a:r>
            <a:r>
              <a:rPr lang="en-US" b="1" dirty="0"/>
              <a:t>results, then mention the scientific reasons for this </a:t>
            </a:r>
            <a:r>
              <a:rPr lang="en-US" b="1" dirty="0" smtClean="0"/>
              <a:t>deviation.</a:t>
            </a:r>
            <a:endParaRPr lang="en-US" b="1" dirty="0"/>
          </a:p>
          <a:p>
            <a:pPr marL="0" lvl="0" indent="0">
              <a:buNone/>
            </a:pPr>
            <a:r>
              <a:rPr lang="en-US" b="1" dirty="0"/>
              <a:t>Give the description of graphical representation (if any) on the basis of theoretical </a:t>
            </a:r>
            <a:r>
              <a:rPr lang="en-US" b="1" dirty="0" smtClean="0"/>
              <a:t>background.</a:t>
            </a:r>
            <a:endParaRPr lang="en-US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89" name="Google Shape;589;p2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5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Dosis" panose="020B0604020202020204" charset="0"/>
              </a:rPr>
              <a:t>Report Writing</a:t>
            </a:r>
            <a:endParaRPr sz="2800" b="1" dirty="0">
              <a:latin typeface="Dosis" panose="020B0604020202020204" charset="0"/>
            </a:endParaRPr>
          </a:p>
        </p:txBody>
      </p:sp>
      <p:sp>
        <p:nvSpPr>
          <p:cNvPr id="586" name="Google Shape;586;p20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Conclusion</a:t>
            </a:r>
          </a:p>
          <a:p>
            <a:pPr marL="0" lvl="0" indent="0">
              <a:buNone/>
            </a:pPr>
            <a:r>
              <a:rPr lang="en-US" b="1" dirty="0"/>
              <a:t>Mention what are the learnings from this </a:t>
            </a:r>
            <a:r>
              <a:rPr lang="en-US" b="1" dirty="0" smtClean="0"/>
              <a:t>experiment.</a:t>
            </a:r>
            <a:endParaRPr lang="en-US" b="1" dirty="0"/>
          </a:p>
          <a:p>
            <a:pPr marL="0" lvl="0" indent="0">
              <a:buNone/>
            </a:pPr>
            <a:r>
              <a:rPr lang="en-US" b="1" dirty="0"/>
              <a:t>Note down the advantages of this experiment in practical </a:t>
            </a:r>
            <a:r>
              <a:rPr lang="en-US" b="1" dirty="0" smtClean="0"/>
              <a:t>field.</a:t>
            </a:r>
            <a:endParaRPr lang="en-US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 smtClean="0"/>
          </a:p>
        </p:txBody>
      </p:sp>
      <p:sp>
        <p:nvSpPr>
          <p:cNvPr id="587" name="Google Shape;587;p20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Questions and Answer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Questions </a:t>
            </a:r>
            <a:r>
              <a:rPr lang="en-US" b="1" dirty="0">
                <a:solidFill>
                  <a:schemeClr val="accent1"/>
                </a:solidFill>
              </a:rPr>
              <a:t>given at the end of each experiment, must be written with appropriate answer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(if any)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588" name="Google Shape;588;p20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Bibliography</a:t>
            </a:r>
          </a:p>
          <a:p>
            <a:pPr marL="0" lvl="0" indent="0">
              <a:buNone/>
            </a:pPr>
            <a:r>
              <a:rPr lang="en-US" b="1" dirty="0"/>
              <a:t>Sources (Books, Journal etc.) , you have used to write the report, have to be mentioned</a:t>
            </a:r>
          </a:p>
          <a:p>
            <a:pPr marL="0" lvl="0" indent="0">
              <a:buNone/>
            </a:pPr>
            <a:endParaRPr b="1" dirty="0"/>
          </a:p>
        </p:txBody>
      </p:sp>
      <p:sp>
        <p:nvSpPr>
          <p:cNvPr id="589" name="Google Shape;589;p2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57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5"/>
          <p:cNvSpPr txBox="1">
            <a:spLocks noGrp="1"/>
          </p:cNvSpPr>
          <p:nvPr>
            <p:ph type="ctrTitle" idx="4294967295"/>
          </p:nvPr>
        </p:nvSpPr>
        <p:spPr>
          <a:xfrm>
            <a:off x="3657038" y="1073100"/>
            <a:ext cx="3229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733" name="Google Shape;733;p35"/>
          <p:cNvSpPr txBox="1">
            <a:spLocks noGrp="1"/>
          </p:cNvSpPr>
          <p:nvPr>
            <p:ph type="body" idx="4294967295"/>
          </p:nvPr>
        </p:nvSpPr>
        <p:spPr>
          <a:xfrm>
            <a:off x="3657038" y="2119105"/>
            <a:ext cx="32292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</a:t>
            </a:r>
            <a:r>
              <a:rPr lang="en" sz="3600" b="1" dirty="0" smtClean="0"/>
              <a:t>?</a:t>
            </a:r>
            <a:endParaRPr dirty="0"/>
          </a:p>
        </p:txBody>
      </p:sp>
      <p:sp>
        <p:nvSpPr>
          <p:cNvPr id="734" name="Google Shape;734;p35"/>
          <p:cNvSpPr/>
          <p:nvPr/>
        </p:nvSpPr>
        <p:spPr>
          <a:xfrm>
            <a:off x="2257757" y="1402659"/>
            <a:ext cx="1180108" cy="108997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78D8"/>
              </a:solidFill>
            </a:endParaRPr>
          </a:p>
        </p:txBody>
      </p:sp>
      <p:sp>
        <p:nvSpPr>
          <p:cNvPr id="735" name="Google Shape;735;p3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sp>
        <p:nvSpPr>
          <p:cNvPr id="6" name="Google Shape;881;p40"/>
          <p:cNvSpPr txBox="1"/>
          <p:nvPr/>
        </p:nvSpPr>
        <p:spPr>
          <a:xfrm>
            <a:off x="4297650" y="28757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 dirty="0">
                <a:solidFill>
                  <a:srgbClr val="3C78D8"/>
                </a:solidFill>
              </a:rPr>
              <a:t>😉</a:t>
            </a:r>
            <a:endParaRPr sz="9600" dirty="0">
              <a:solidFill>
                <a:srgbClr val="3C78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89" name="Google Shape;889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90" name="Google Shape;890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91" name="Google Shape;891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92" name="Google Shape;892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93" name="Google Shape;893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94" name="Google Shape;894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95" name="Google Shape;895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96" name="Google Shape;896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97" name="Google Shape;897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98" name="Google Shape;898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99" name="Google Shape;899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900" name="Google Shape;900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1" name="Google Shape;901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062037" y="1247775"/>
            <a:ext cx="7019925" cy="23241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              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Manage </a:t>
            </a:r>
            <a:r>
              <a:rPr lang="en-US" sz="3600" dirty="0"/>
              <a:t>yourself to come to the lab at 10:40 am </a:t>
            </a:r>
            <a:r>
              <a:rPr lang="en-US" sz="3600" dirty="0" smtClean="0"/>
              <a:t>Sharp</a:t>
            </a:r>
            <a:r>
              <a:rPr lang="en-US" sz="3600" dirty="0"/>
              <a:t/>
            </a:r>
            <a:br>
              <a:rPr lang="en-US" sz="3600" dirty="0"/>
            </a:br>
            <a:endParaRPr sz="36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Google Shape;855;p39"/>
          <p:cNvSpPr/>
          <p:nvPr/>
        </p:nvSpPr>
        <p:spPr>
          <a:xfrm>
            <a:off x="1062037" y="1934105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062037" y="828675"/>
            <a:ext cx="7019925" cy="3714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   Always tell the truth. Share your hurdles with your teachers and friends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sz="36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" name="Google Shape;855;p39"/>
          <p:cNvSpPr/>
          <p:nvPr/>
        </p:nvSpPr>
        <p:spPr>
          <a:xfrm>
            <a:off x="1062037" y="1248305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062037" y="1138550"/>
            <a:ext cx="7019925" cy="3714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   Set up your mind to work together with your groupmates in the lab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sz="36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Google Shape;855;p39"/>
          <p:cNvSpPr/>
          <p:nvPr/>
        </p:nvSpPr>
        <p:spPr>
          <a:xfrm>
            <a:off x="1062037" y="1572155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062037" y="828675"/>
            <a:ext cx="7019925" cy="3714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   Try and Understand and if you can’t understand then feel free to ask your respective teacher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sz="36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855;p39"/>
          <p:cNvSpPr/>
          <p:nvPr/>
        </p:nvSpPr>
        <p:spPr>
          <a:xfrm>
            <a:off x="1062037" y="123878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1168</Words>
  <Application>Microsoft Office PowerPoint</Application>
  <PresentationFormat>On-screen Show (16:9)</PresentationFormat>
  <Paragraphs>244</Paragraphs>
  <Slides>56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Dosis</vt:lpstr>
      <vt:lpstr>Montserrat</vt:lpstr>
      <vt:lpstr>SutonnyOMJ</vt:lpstr>
      <vt:lpstr>Sniglet</vt:lpstr>
      <vt:lpstr>Wingdings</vt:lpstr>
      <vt:lpstr>Arial</vt:lpstr>
      <vt:lpstr>Tahoma</vt:lpstr>
      <vt:lpstr>Friar template</vt:lpstr>
      <vt:lpstr>Introduction to Electrical Circuit Lab</vt:lpstr>
      <vt:lpstr>Course Teachers’</vt:lpstr>
      <vt:lpstr>Do’s and Don’ts</vt:lpstr>
      <vt:lpstr>Keep your smart phone in silent mode to make you smart in the lab or class</vt:lpstr>
      <vt:lpstr>Be punctual, truthful and honest   </vt:lpstr>
      <vt:lpstr>                                 Manage yourself to come to the lab at 10:40 am Sharp </vt:lpstr>
      <vt:lpstr>   Always tell the truth. Share your hurdles with your teachers and friends   </vt:lpstr>
      <vt:lpstr>   Set up your mind to work together with your groupmates in the lab   </vt:lpstr>
      <vt:lpstr>   Try and Understand and if you can’t understand then feel free to ask your respective teacher   </vt:lpstr>
      <vt:lpstr>   Show honor and respect to each other and also to the lab attendant   </vt:lpstr>
      <vt:lpstr>                   Work safely   </vt:lpstr>
      <vt:lpstr>   Try and Understand to write      your own reports   </vt:lpstr>
      <vt:lpstr>So now move on to Don’t s</vt:lpstr>
      <vt:lpstr>  Don’t try to dominate Don’t make too much noise  Be gentle with the lab equipment's  </vt:lpstr>
      <vt:lpstr>Work safely  other wise? 😒  </vt:lpstr>
      <vt:lpstr>  </vt:lpstr>
      <vt:lpstr>Okay, Lets explore</vt:lpstr>
      <vt:lpstr>     Attendance             10%      Lab Reports and Class Performance         50%      Quizzes                          20%      Central Viva             20%      Total                        100% </vt:lpstr>
      <vt:lpstr>Familiarization with some electric meters and equipments and measurement of AC and DC voltages and currents </vt:lpstr>
      <vt:lpstr>PowerPoint Presentation</vt:lpstr>
      <vt:lpstr>Active Elements</vt:lpstr>
      <vt:lpstr>PowerPoint Presentation</vt:lpstr>
      <vt:lpstr>Passive Elements</vt:lpstr>
      <vt:lpstr>PowerPoint Presentation</vt:lpstr>
      <vt:lpstr>Passive Elements</vt:lpstr>
      <vt:lpstr>PowerPoint Presentation</vt:lpstr>
      <vt:lpstr>Passive Elements</vt:lpstr>
      <vt:lpstr>PowerPoint Presentation</vt:lpstr>
      <vt:lpstr>Electric Meters</vt:lpstr>
      <vt:lpstr>Electric Meter</vt:lpstr>
      <vt:lpstr>Ammeter ( Amp + meter)</vt:lpstr>
      <vt:lpstr>PowerPoint Presentation</vt:lpstr>
      <vt:lpstr>Types of Ammeter</vt:lpstr>
      <vt:lpstr>PowerPoint Presentation</vt:lpstr>
      <vt:lpstr>PowerPoint Presentation</vt:lpstr>
      <vt:lpstr>Do You Feel Bored?</vt:lpstr>
      <vt:lpstr>Voltmeter ( Volt + meter)</vt:lpstr>
      <vt:lpstr>PowerPoint Presentation</vt:lpstr>
      <vt:lpstr>PowerPoint Presentation</vt:lpstr>
      <vt:lpstr>Types of Voltmeter</vt:lpstr>
      <vt:lpstr>PowerPoint Presentation</vt:lpstr>
      <vt:lpstr>PowerPoint Presentation</vt:lpstr>
      <vt:lpstr>Multimeter</vt:lpstr>
      <vt:lpstr>PowerPoint Presentation</vt:lpstr>
      <vt:lpstr>Wattmeter</vt:lpstr>
      <vt:lpstr>Wattmeter</vt:lpstr>
      <vt:lpstr>Wattmeter</vt:lpstr>
      <vt:lpstr>Report Writing</vt:lpstr>
      <vt:lpstr>How to Write a  Good Report?</vt:lpstr>
      <vt:lpstr>A Good Report Contains Following Parts</vt:lpstr>
      <vt:lpstr>Report Writing</vt:lpstr>
      <vt:lpstr>Report Writing</vt:lpstr>
      <vt:lpstr>Report Writing</vt:lpstr>
      <vt:lpstr>Report Writing</vt:lpstr>
      <vt:lpstr>THANKS!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Electrical Circuit Lab</dc:title>
  <dc:creator>Shafiul</dc:creator>
  <cp:lastModifiedBy>Shafiul islam</cp:lastModifiedBy>
  <cp:revision>32</cp:revision>
  <dcterms:modified xsi:type="dcterms:W3CDTF">2020-01-31T08:58:04Z</dcterms:modified>
</cp:coreProperties>
</file>