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1" r:id="rId2"/>
    <p:sldId id="422" r:id="rId3"/>
    <p:sldId id="423" r:id="rId4"/>
    <p:sldId id="424" r:id="rId5"/>
    <p:sldId id="378" r:id="rId6"/>
    <p:sldId id="398" r:id="rId7"/>
    <p:sldId id="379" r:id="rId8"/>
    <p:sldId id="412" r:id="rId9"/>
    <p:sldId id="413" r:id="rId10"/>
    <p:sldId id="414" r:id="rId11"/>
    <p:sldId id="415" r:id="rId12"/>
    <p:sldId id="416" r:id="rId13"/>
    <p:sldId id="417" r:id="rId14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0000"/>
    <a:srgbClr val="FF00FF"/>
    <a:srgbClr val="BD139D"/>
    <a:srgbClr val="660066"/>
    <a:srgbClr val="000099"/>
    <a:srgbClr val="04260C"/>
    <a:srgbClr val="FF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68899" cy="355484"/>
          </a:xfrm>
          <a:prstGeom prst="rect">
            <a:avLst/>
          </a:prstGeom>
        </p:spPr>
        <p:txBody>
          <a:bodyPr vert="horz" lIns="80376" tIns="40188" rIns="80376" bIns="40188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480" y="0"/>
            <a:ext cx="4068899" cy="355484"/>
          </a:xfrm>
          <a:prstGeom prst="rect">
            <a:avLst/>
          </a:prstGeom>
        </p:spPr>
        <p:txBody>
          <a:bodyPr vert="horz" lIns="80376" tIns="40188" rIns="80376" bIns="40188" rtlCol="0"/>
          <a:lstStyle>
            <a:lvl1pPr algn="r">
              <a:defRPr sz="1100"/>
            </a:lvl1pPr>
          </a:lstStyle>
          <a:p>
            <a:fld id="{EA1D7D32-4603-49BD-A545-0535FAE1098A}" type="datetimeFigureOut">
              <a:rPr lang="en-US" smtClean="0"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5790"/>
            <a:ext cx="4068899" cy="355484"/>
          </a:xfrm>
          <a:prstGeom prst="rect">
            <a:avLst/>
          </a:prstGeom>
        </p:spPr>
        <p:txBody>
          <a:bodyPr vert="horz" lIns="80376" tIns="40188" rIns="80376" bIns="40188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480" y="6745790"/>
            <a:ext cx="4068899" cy="355484"/>
          </a:xfrm>
          <a:prstGeom prst="rect">
            <a:avLst/>
          </a:prstGeom>
        </p:spPr>
        <p:txBody>
          <a:bodyPr vert="horz" lIns="80376" tIns="40188" rIns="80376" bIns="40188" rtlCol="0" anchor="b"/>
          <a:lstStyle>
            <a:lvl1pPr algn="r">
              <a:defRPr sz="1100"/>
            </a:lvl1pPr>
          </a:lstStyle>
          <a:p>
            <a:fld id="{5AA915C2-C9BC-4354-87F3-8F7C95D7D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74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8125" y="0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D2FAD-165E-4E1F-AE49-157C48AACBCE}" type="datetimeFigureOut">
              <a:rPr lang="en-US" smtClean="0"/>
              <a:t>8/17/2017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213" y="3373438"/>
            <a:ext cx="7512050" cy="319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068763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8125" y="6746875"/>
            <a:ext cx="4068763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282E1-388F-400B-8400-099AC43B7C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8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22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82E1-388F-400B-8400-099AC43B7CA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Course code : EEE-4123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 Voltage Engineering</a:t>
            </a:r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Lecture-07</a:t>
            </a:r>
          </a:p>
          <a:p>
            <a:pPr marL="0" indent="0" algn="ctr">
              <a:buNone/>
            </a:pPr>
            <a:endParaRPr lang="en-US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Topics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Insulation Testing</a:t>
            </a: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Presented by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Md. Shamim Sarker</a:t>
            </a:r>
          </a:p>
          <a:p>
            <a:pPr marL="0" indent="0" algn="ctr">
              <a:buNone/>
            </a:pPr>
            <a:r>
              <a:rPr 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Assistant Professor</a:t>
            </a:r>
            <a:r>
              <a:rPr lang="en-US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Dept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. of EEE, KUET</a:t>
            </a:r>
          </a:p>
        </p:txBody>
      </p:sp>
    </p:spTree>
    <p:extLst>
      <p:ext uri="{BB962C8B-B14F-4D97-AF65-F5344CB8AC3E}">
        <p14:creationId xmlns:p14="http://schemas.microsoft.com/office/powerpoint/2010/main" val="26076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Routine Tests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These are to be applied to all insulators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shall be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commenced at a low voltage and shall be increased 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rapidly until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flash-over occurs every few seconds. The voltage shall be maintained at this value for a minimum of 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five minutes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or if failures occur, for five minutes after the last punctured piece has been removed.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conclusion of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test the voltage shall be reduced to about one-third of the test voltage before switching off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905071"/>
            <a:ext cx="8153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Mechanical Routine Test: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mechanical load of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20% in excess of the maximum working load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insulator 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applied after suspending the insulator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one minute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There should be no mechanical failure of the insulator.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1219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 carried out on the sample of dielectrics are: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Measurement of the insulation resistance under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d.c.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voltages.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Determination of loss factor tan δ and the capacitance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Measurement of partial discharges.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Measurement of dc insulation resistance, volume resistance,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surface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resistance.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143000"/>
            <a:ext cx="9116291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124200"/>
            <a:ext cx="5029200" cy="3695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3657600"/>
            <a:ext cx="26574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19939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1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838200"/>
            <a:ext cx="4772025" cy="3613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Determination of loss factor tan δ and the capacitance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21" y="901113"/>
            <a:ext cx="1875806" cy="127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29" y="2371725"/>
            <a:ext cx="23431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27" y="3790950"/>
            <a:ext cx="51054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84" y="4771159"/>
            <a:ext cx="15049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70851"/>
            <a:ext cx="14954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85434"/>
            <a:ext cx="28098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50179" y="5892225"/>
            <a:ext cx="4265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Example: 6.1 to 6.6</a:t>
            </a:r>
            <a:endParaRPr lang="en-US" sz="3200" b="1" i="1" u="sng" dirty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General tests carried out on High voltage equipment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Sustained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low-frequency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tests: </a:t>
            </a:r>
          </a:p>
          <a:p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(i) Sustained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low frequency tests are done at power frequency (50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Hz)  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dirty="0" smtClean="0">
                <a:solidFill>
                  <a:srgbClr val="BD139D"/>
                </a:solidFill>
                <a:latin typeface="Times New Roman" pitchFamily="18" charset="0"/>
                <a:cs typeface="Times New Roman" pitchFamily="18" charset="0"/>
              </a:rPr>
              <a:t>(ii) Tests </a:t>
            </a:r>
            <a:r>
              <a:rPr lang="en-US" sz="2000" b="1" dirty="0">
                <a:solidFill>
                  <a:srgbClr val="BD139D"/>
                </a:solidFill>
                <a:latin typeface="Times New Roman" pitchFamily="18" charset="0"/>
                <a:cs typeface="Times New Roman" pitchFamily="18" charset="0"/>
              </a:rPr>
              <a:t>are made upon specimens of insulation materials for the determination of </a:t>
            </a:r>
            <a:r>
              <a:rPr lang="en-US" sz="2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dielectric strength and </a:t>
            </a:r>
            <a:r>
              <a:rPr lang="en-US" sz="2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dielectric loss</a:t>
            </a:r>
            <a:r>
              <a:rPr lang="en-US" sz="2000" b="1" dirty="0">
                <a:solidFill>
                  <a:srgbClr val="BD139D"/>
                </a:solidFill>
                <a:latin typeface="Times New Roman" pitchFamily="18" charset="0"/>
                <a:cs typeface="Times New Roman" pitchFamily="18" charset="0"/>
              </a:rPr>
              <a:t>, for </a:t>
            </a:r>
            <a:r>
              <a:rPr lang="en-US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routine testing of supply mains</a:t>
            </a:r>
            <a:r>
              <a:rPr lang="en-US" sz="2000" b="1" dirty="0">
                <a:solidFill>
                  <a:srgbClr val="BD139D"/>
                </a:solidFill>
                <a:latin typeface="Times New Roman" pitchFamily="18" charset="0"/>
                <a:cs typeface="Times New Roman" pitchFamily="18" charset="0"/>
              </a:rPr>
              <a:t>, and for </a:t>
            </a:r>
            <a:r>
              <a:rPr lang="en-US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work tests on high voltage transformers, porcelain </a:t>
            </a:r>
            <a:r>
              <a:rPr lang="en-US" sz="2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insulators and </a:t>
            </a:r>
            <a:r>
              <a:rPr lang="en-US" sz="20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other apparatus.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594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evices </a:t>
            </a:r>
            <a:r>
              <a:rPr lang="en-US" sz="2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are subjected to </a:t>
            </a:r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 voltage </a:t>
            </a:r>
            <a:r>
              <a:rPr lang="en-US" sz="2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en-US" sz="2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kV + 2 × (</a:t>
            </a:r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working voltage).</a:t>
            </a:r>
          </a:p>
          <a:p>
            <a:pPr algn="ctr"/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230 V piece 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equipment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may thus be subjected to about 1.5 to 2 kV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153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High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Voltage direct current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tests: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>
              <a:buAutoNum type="romanLcParenBoth"/>
            </a:pPr>
            <a:r>
              <a:rPr lang="en-US" sz="2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tests are done on apparatus expected to operate under direct voltage </a:t>
            </a:r>
            <a:r>
              <a:rPr lang="en-US" sz="2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 marL="400050" indent="-400050" algn="just">
              <a:buAutoNum type="romanLcParenBoth"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lso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where, due to 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inconvenience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the use of high capacity transformers required for extra high tension alternating voltage 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tests and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due to transport difficulties, alternating voltage tests cannot be performed after installation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9718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High-frequency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tests</a:t>
            </a:r>
          </a:p>
          <a:p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(i)High </a:t>
            </a:r>
            <a:r>
              <a:rPr lang="en-US" sz="2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frequency tests at frequencies varying from several kHz are important where there is a possibility of </a:t>
            </a:r>
            <a:r>
              <a:rPr lang="en-US" sz="2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high voltage </a:t>
            </a:r>
            <a:r>
              <a:rPr lang="en-US" sz="22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in the lines </a:t>
            </a:r>
            <a:endParaRPr lang="en-US" sz="22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(ii) In insulators </a:t>
            </a:r>
            <a:r>
              <a:rPr lang="en-US" sz="2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which are expected to carry high frequency such as radio </a:t>
            </a:r>
            <a:r>
              <a:rPr lang="en-US" sz="22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transmitting stations</a:t>
            </a:r>
            <a:r>
              <a:rPr lang="en-US" sz="2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(iv) It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also found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that high frequency oscillations cause failure of insulation at a comparatively low voltage due to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high dielectric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loss and heating.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141899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Impulse test &amp; 5. Flash-over test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144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 voltage testing can be broadly classified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into:</a:t>
            </a:r>
          </a:p>
          <a:p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1.  </a:t>
            </a:r>
            <a:r>
              <a:rPr lang="en-US" sz="24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esting </a:t>
            </a:r>
            <a:r>
              <a:rPr lang="en-US" sz="24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of insulating materials (samples of dielectrics</a:t>
            </a:r>
            <a:r>
              <a:rPr lang="en-US" sz="2400" b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2.  Tests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 completed equipment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895600"/>
            <a:ext cx="807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tests on insulators can be divided into three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groups: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(i)  Type tests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(ii)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ample tests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(iii) Routine tests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7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Test on Insulator</a:t>
            </a:r>
            <a:endParaRPr lang="en-US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0668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 Test:</a:t>
            </a:r>
          </a:p>
          <a:p>
            <a:pPr algn="just"/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tests are done to determine whether the particular design is suitable for the purpose</a:t>
            </a: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2098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Withstand Test</a:t>
            </a:r>
            <a:r>
              <a:rPr lang="en-US" sz="22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1/50 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wave 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specified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voltage. 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applied. Flashover or puncture should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occur. </a:t>
            </a:r>
            <a:r>
              <a:rPr lang="en-US" sz="2200" b="1" dirty="0">
                <a:solidFill>
                  <a:srgbClr val="BD139D"/>
                </a:solidFill>
                <a:latin typeface="Times New Roman" pitchFamily="18" charset="0"/>
                <a:cs typeface="Times New Roman" pitchFamily="18" charset="0"/>
              </a:rPr>
              <a:t>The test is repeated five times for </a:t>
            </a:r>
            <a:r>
              <a:rPr lang="en-US" sz="2200" b="1" dirty="0" smtClean="0">
                <a:solidFill>
                  <a:srgbClr val="BD139D"/>
                </a:solidFill>
                <a:latin typeface="Times New Roman" pitchFamily="18" charset="0"/>
                <a:cs typeface="Times New Roman" pitchFamily="18" charset="0"/>
              </a:rPr>
              <a:t>each polarity.</a:t>
            </a:r>
            <a:endParaRPr lang="en-US" sz="2200" b="1" dirty="0">
              <a:solidFill>
                <a:srgbClr val="BD13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03985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Flash-over test</a:t>
            </a:r>
            <a:r>
              <a:rPr lang="en-US" sz="22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1/50 s wave is applied. The voltage is gradually increased to the 50% impulse flashover voltage. </a:t>
            </a:r>
            <a:r>
              <a:rPr lang="en-US" sz="2200" b="1" dirty="0">
                <a:solidFill>
                  <a:srgbClr val="BD139D"/>
                </a:solidFill>
                <a:latin typeface="Times New Roman" pitchFamily="18" charset="0"/>
                <a:cs typeface="Times New Roman" pitchFamily="18" charset="0"/>
              </a:rPr>
              <a:t>The test is done for both polarities.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There should be no puncture of insulation during these tests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096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Dry One-minute test</a:t>
            </a:r>
            <a:r>
              <a:rPr lang="en-US" sz="22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insulator, clean and dry, shall be mounted as specified and the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prescribed voltage should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 gradually brought up (at power frequency) and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maintained for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one minute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Thee shall not be puncture or flash-over during the test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277070"/>
            <a:ext cx="678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Dry flash-over test</a:t>
            </a:r>
            <a:r>
              <a:rPr lang="en-US" sz="2200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voltage shall then be increased gradually until flash-over occurs.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repeated ten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times.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There shall be no damage to the insulator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657600"/>
            <a:ext cx="800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One-minute Rain test</a:t>
            </a:r>
            <a:r>
              <a:rPr lang="en-US" sz="22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insulator is sprayed throughout the test with artificial rain drawn from 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source 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supply at a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temperature within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 degree Celsius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the ambient temperature of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neighborhood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the insulator.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rain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sprayed at an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angle of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45 degree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insulator at the prescribed rate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3 mm/minute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prescribed voltage is maintained for one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minute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09800" y="5791200"/>
            <a:ext cx="670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Wet flash-over test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The voltage shall then be increased gradually until flash-over occurs.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repeated ten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times.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There shall be no damage to the insulator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838200"/>
            <a:ext cx="80010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Visible discharge test: </a:t>
            </a:r>
            <a:endParaRPr lang="en-US" sz="25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states that after 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room has been darkened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the specified test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voltage applied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after five minutes, </a:t>
            </a:r>
            <a:r>
              <a:rPr lang="en-US" sz="2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there should be no visible signs of corona</a:t>
            </a: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30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Sample Test: </a:t>
            </a:r>
          </a:p>
          <a:p>
            <a:pPr algn="ctr"/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sample is tested fully, up to and including the point of breakdown.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This is done only on a few samples 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insulator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2098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Temperature cycle test: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complete test shall consist of 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five transfers (hot-cold-hot-....)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each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transfer not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exceeding 30 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3528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Mechanical loading test: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insulator shall be mechanically loaded up to the point of failure.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4539496"/>
            <a:ext cx="8001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Electro-mechanical test: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insulator is simultaneously subjected to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electrical and mechanical stress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i.e. it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shall be subjected to a power frequency voltage and a tensile force simultaneously. The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voltage shall be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75% of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dry flash-over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voltage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There should be no damage caused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61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762000"/>
            <a:ext cx="7848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Overvoltage test: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insulator shall be completely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immersed in an insulating medium (oil)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prevent external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flashover occurring. The specified overvoltage must be reached without puncture.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voltage is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then gradually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increased until puncture occurs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200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Porosity test: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Freshly broken pieces of porcelain shall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show no dye penetration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after having been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immersed for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 hours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an alcoholic mixture of fushing at a pressure of 2000 p.s.i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940</Words>
  <Application>Microsoft Office PowerPoint</Application>
  <PresentationFormat>On-screen Show (4:3)</PresentationFormat>
  <Paragraphs>106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</dc:creator>
  <cp:lastModifiedBy>sh</cp:lastModifiedBy>
  <cp:revision>443</cp:revision>
  <cp:lastPrinted>2017-05-13T18:29:46Z</cp:lastPrinted>
  <dcterms:created xsi:type="dcterms:W3CDTF">2006-08-16T00:00:00Z</dcterms:created>
  <dcterms:modified xsi:type="dcterms:W3CDTF">2017-08-17T08:56:47Z</dcterms:modified>
</cp:coreProperties>
</file>