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1" r:id="rId2"/>
    <p:sldId id="378" r:id="rId3"/>
    <p:sldId id="398" r:id="rId4"/>
    <p:sldId id="379" r:id="rId5"/>
    <p:sldId id="380" r:id="rId6"/>
    <p:sldId id="399" r:id="rId7"/>
    <p:sldId id="405" r:id="rId8"/>
    <p:sldId id="406" r:id="rId9"/>
    <p:sldId id="407" r:id="rId10"/>
    <p:sldId id="408" r:id="rId11"/>
    <p:sldId id="409" r:id="rId12"/>
    <p:sldId id="410" r:id="rId13"/>
    <p:sldId id="411" r:id="rId14"/>
  </p:sldIdLst>
  <p:sldSz cx="9144000" cy="6858000" type="screen4x3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3333FF"/>
    <a:srgbClr val="BD139D"/>
    <a:srgbClr val="FF00FF"/>
    <a:srgbClr val="000099"/>
    <a:srgbClr val="04260C"/>
    <a:srgbClr val="FF0066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899" cy="355484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480" y="0"/>
            <a:ext cx="4068899" cy="355484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r">
              <a:defRPr sz="1100"/>
            </a:lvl1pPr>
          </a:lstStyle>
          <a:p>
            <a:fld id="{EA1D7D32-4603-49BD-A545-0535FAE1098A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745790"/>
            <a:ext cx="4068899" cy="355484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480" y="6745790"/>
            <a:ext cx="4068899" cy="355484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r">
              <a:defRPr sz="1100"/>
            </a:lvl1pPr>
          </a:lstStyle>
          <a:p>
            <a:fld id="{5AA915C2-C9BC-4354-87F3-8F7C95D7D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74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8125" y="0"/>
            <a:ext cx="4068763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D2FAD-165E-4E1F-AE49-157C48AACBCE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496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213" y="3373438"/>
            <a:ext cx="7512050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06876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8125" y="6746875"/>
            <a:ext cx="4068763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282E1-388F-400B-8400-099AC43B7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2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282E1-388F-400B-8400-099AC43B7C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4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Course code : EEE-4123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 Voltage Engineering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Lecture-06</a:t>
            </a:r>
          </a:p>
          <a:p>
            <a:pPr marL="0" indent="0" algn="ctr">
              <a:buNone/>
            </a:pPr>
            <a:endParaRPr lang="en-US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Topics</a:t>
            </a: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High Voltage Direct current  (HVDC)</a:t>
            </a:r>
          </a:p>
          <a:p>
            <a:pPr marL="0" indent="0" algn="ctr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Presented by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Md.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Shamim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Sarker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Assistant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Professor</a:t>
            </a:r>
            <a:r>
              <a:rPr lang="en-US" sz="2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Dept. of EEE, KUET</a:t>
            </a:r>
          </a:p>
        </p:txBody>
      </p:sp>
    </p:spTree>
    <p:extLst>
      <p:ext uri="{BB962C8B-B14F-4D97-AF65-F5344CB8AC3E}">
        <p14:creationId xmlns:p14="http://schemas.microsoft.com/office/powerpoint/2010/main" val="26076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839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Converter Station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Components of converter stations: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85787"/>
            <a:ext cx="883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Smoothing reactor: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Large series reactor, used on DC side to smooth the dc current.</a:t>
            </a:r>
          </a:p>
          <a:p>
            <a:r>
              <a:rPr lang="en-US" sz="2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Reactive power source: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Provide reactive power for the converter unit. We can use shunt capacitor for this. </a:t>
            </a:r>
          </a:p>
          <a:p>
            <a:r>
              <a:rPr lang="en-US" sz="2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Pole: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path of DC which have the same polarity. </a:t>
            </a:r>
          </a:p>
          <a:p>
            <a:r>
              <a:rPr lang="en-US" sz="2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7. Ground Electrode: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ground electrodes are usually located at a distance of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15-55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from the station </a:t>
            </a:r>
          </a:p>
        </p:txBody>
      </p:sp>
    </p:spTree>
    <p:extLst>
      <p:ext uri="{BB962C8B-B14F-4D97-AF65-F5344CB8AC3E}">
        <p14:creationId xmlns:p14="http://schemas.microsoft.com/office/powerpoint/2010/main" val="33825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52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Back to back HVDC station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h\Desktop\hvdc-facts-8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065"/>
            <a:ext cx="9144000" cy="624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4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and Multi-terminal Converter station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57435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sh\Desktop\hvd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3" y="930441"/>
            <a:ext cx="7233847" cy="25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04800" y="762000"/>
            <a:ext cx="4067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2-TDC system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377401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MTDC system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3810000"/>
            <a:ext cx="2867025" cy="3036332"/>
          </a:xfrm>
          <a:prstGeom prst="ellipse">
            <a:avLst/>
          </a:prstGeom>
          <a:noFill/>
          <a:ln w="57150"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466707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D139D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and 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MTDC System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914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Limitation of HVDC system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70209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Transformers.</a:t>
            </a:r>
          </a:p>
          <a:p>
            <a:pPr marL="342900" indent="-342900" algn="ctr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Cost of converter stations</a:t>
            </a:r>
          </a:p>
          <a:p>
            <a:pPr marL="342900" indent="-342900" algn="ctr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Circuit breakers</a:t>
            </a:r>
          </a:p>
          <a:p>
            <a:pPr marL="342900" indent="-342900" algn="ctr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Generation of harmonics</a:t>
            </a:r>
          </a:p>
          <a:p>
            <a:pPr marL="342900" indent="-342900" algn="ctr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Cooling of HVDC substation</a:t>
            </a:r>
          </a:p>
          <a:p>
            <a:pPr marL="342900" indent="-342900" algn="ctr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HVDC system control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4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14400" y="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Converter Arrangement and Operation</a:t>
            </a:r>
            <a:endParaRPr lang="en-US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" y="1219200"/>
            <a:ext cx="911817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5105400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Figure: 6 Pulse bridge converter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27240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8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257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162800" cy="245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76771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71800" y="971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45873"/>
              </p:ext>
            </p:extLst>
          </p:nvPr>
        </p:nvGraphicFramePr>
        <p:xfrm>
          <a:off x="152400" y="1066800"/>
          <a:ext cx="2743200" cy="60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" name="Equation" r:id="rId4" imgW="1040948" imgH="228501" progId="Equation.3">
                  <p:embed/>
                </p:oleObj>
              </mc:Choice>
              <mc:Fallback>
                <p:oleObj name="Equation" r:id="rId4" imgW="1040948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2743200" cy="604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668053"/>
              </p:ext>
            </p:extLst>
          </p:nvPr>
        </p:nvGraphicFramePr>
        <p:xfrm>
          <a:off x="152399" y="1828800"/>
          <a:ext cx="3469887" cy="98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9" name="Equation" r:id="rId6" imgW="1371600" imgH="393700" progId="Equation.3">
                  <p:embed/>
                </p:oleObj>
              </mc:Choice>
              <mc:Fallback>
                <p:oleObj name="Equation" r:id="rId6" imgW="1371600" imgH="393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1828800"/>
                        <a:ext cx="3469887" cy="987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43986"/>
              </p:ext>
            </p:extLst>
          </p:nvPr>
        </p:nvGraphicFramePr>
        <p:xfrm>
          <a:off x="76200" y="2743200"/>
          <a:ext cx="377283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0" name="Equation" r:id="rId8" imgW="1384300" imgH="393700" progId="Equation.3">
                  <p:embed/>
                </p:oleObj>
              </mc:Choice>
              <mc:Fallback>
                <p:oleObj name="Equation" r:id="rId8" imgW="1384300" imgH="393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743200"/>
                        <a:ext cx="3772830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410297"/>
              </p:ext>
            </p:extLst>
          </p:nvPr>
        </p:nvGraphicFramePr>
        <p:xfrm>
          <a:off x="0" y="4267200"/>
          <a:ext cx="472254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1" name="Equation" r:id="rId10" imgW="2197100" imgH="393700" progId="Equation.3">
                  <p:embed/>
                </p:oleObj>
              </mc:Choice>
              <mc:Fallback>
                <p:oleObj name="Equation" r:id="rId10" imgW="21971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67200"/>
                        <a:ext cx="472254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79656"/>
              </p:ext>
            </p:extLst>
          </p:nvPr>
        </p:nvGraphicFramePr>
        <p:xfrm>
          <a:off x="0" y="5181600"/>
          <a:ext cx="2743200" cy="73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2" name="Equation" r:id="rId12" imgW="1459866" imgH="393529" progId="Equation.3">
                  <p:embed/>
                </p:oleObj>
              </mc:Choice>
              <mc:Fallback>
                <p:oleObj name="Equation" r:id="rId12" imgW="1459866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2743200" cy="735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617539"/>
              </p:ext>
            </p:extLst>
          </p:nvPr>
        </p:nvGraphicFramePr>
        <p:xfrm>
          <a:off x="152400" y="6019800"/>
          <a:ext cx="2362200" cy="62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3" name="Equation" r:id="rId14" imgW="1485900" imgH="393700" progId="Equation.3">
                  <p:embed/>
                </p:oleObj>
              </mc:Choice>
              <mc:Fallback>
                <p:oleObj name="Equation" r:id="rId14" imgW="14859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19800"/>
                        <a:ext cx="2362200" cy="620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53538"/>
              </p:ext>
            </p:extLst>
          </p:nvPr>
        </p:nvGraphicFramePr>
        <p:xfrm>
          <a:off x="6248400" y="1676400"/>
          <a:ext cx="273820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" name="Equation" r:id="rId16" imgW="1307532" imgH="583947" progId="Equation.3">
                  <p:embed/>
                </p:oleObj>
              </mc:Choice>
              <mc:Fallback>
                <p:oleObj name="Equation" r:id="rId16" imgW="1307532" imgH="583947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76400"/>
                        <a:ext cx="2738203" cy="1219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8804"/>
              </p:ext>
            </p:extLst>
          </p:nvPr>
        </p:nvGraphicFramePr>
        <p:xfrm>
          <a:off x="6781800" y="3505200"/>
          <a:ext cx="2235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5" name="Equation" r:id="rId18" imgW="837836" imgH="431613" progId="Equation.3">
                  <p:embed/>
                </p:oleObj>
              </mc:Choice>
              <mc:Fallback>
                <p:oleObj name="Equation" r:id="rId18" imgW="837836" imgH="431613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05200"/>
                        <a:ext cx="2235200" cy="1143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457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Equation of voltage in each phase</a:t>
            </a:r>
            <a:endParaRPr lang="en-US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00600" y="1066800"/>
            <a:ext cx="0" cy="4876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05400" y="1066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Solving for DC Voltage, we get</a:t>
            </a:r>
            <a:endParaRPr lang="en-US" sz="2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50"/>
            <a:ext cx="89154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1524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Converter Station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427113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Figure: Schematic diagram of typical HVDC converter station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0022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Conversion from AC to DC or from DC to AC take place</a:t>
            </a:r>
            <a:endParaRPr lang="en-US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0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305800" cy="389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Converter Station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Components of converter stations: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762000"/>
            <a:ext cx="883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FF00FF"/>
                </a:solidFill>
              </a:rPr>
              <a:t>Converter Station: </a:t>
            </a:r>
          </a:p>
          <a:p>
            <a:r>
              <a:rPr lang="en-US" sz="2400" dirty="0" smtClean="0">
                <a:sym typeface="Wingdings" pitchFamily="2" charset="2"/>
              </a:rPr>
              <a:t>           </a:t>
            </a:r>
            <a:r>
              <a:rPr lang="en-US" sz="2200" dirty="0" smtClean="0">
                <a:sym typeface="Wingdings" pitchFamily="2" charset="2"/>
              </a:rPr>
              <a:t> Two three phase converter bridge connected in series</a:t>
            </a:r>
          </a:p>
          <a:p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           Total 12 valves are required</a:t>
            </a:r>
          </a:p>
          <a:p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           Valves can be </a:t>
            </a:r>
            <a:r>
              <a:rPr lang="en-US" sz="2200" dirty="0" err="1" smtClean="0">
                <a:sym typeface="Wingdings" pitchFamily="2" charset="2"/>
              </a:rPr>
              <a:t>packeged</a:t>
            </a:r>
            <a:r>
              <a:rPr lang="en-US" sz="2200" dirty="0" smtClean="0">
                <a:sym typeface="Wingdings" pitchFamily="2" charset="2"/>
              </a:rPr>
              <a:t> as single, double or </a:t>
            </a:r>
            <a:r>
              <a:rPr lang="en-US" sz="2200" dirty="0" err="1" smtClean="0">
                <a:sym typeface="Wingdings" pitchFamily="2" charset="2"/>
              </a:rPr>
              <a:t>quadrivalve</a:t>
            </a:r>
            <a:r>
              <a:rPr lang="en-US" sz="2200" dirty="0" smtClean="0">
                <a:sym typeface="Wingdings" pitchFamily="2" charset="2"/>
              </a:rPr>
              <a:t> </a:t>
            </a:r>
          </a:p>
          <a:p>
            <a:r>
              <a:rPr lang="en-US" sz="2200" dirty="0" smtClean="0">
                <a:sym typeface="Wingdings" pitchFamily="2" charset="2"/>
              </a:rPr>
              <a:t>            Valve firing signal is generated at the converter control at   ground potential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038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29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6248400"/>
            <a:ext cx="739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Figure: Twelve Pulse converter unit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5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Converter Station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Components of converter stations: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762000"/>
            <a:ext cx="8839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2. Converter Transformer: </a:t>
            </a:r>
          </a:p>
          <a:p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 Supply Power from AC network to DC network</a:t>
            </a:r>
          </a:p>
          <a:p>
            <a:r>
              <a:rPr lang="en-US" sz="2200" dirty="0" smtClean="0">
                <a:sym typeface="Wingdings" pitchFamily="2" charset="2"/>
              </a:rPr>
              <a:t>  Valve side winding is converter bridge(One in star; Another is in delta)  </a:t>
            </a:r>
          </a:p>
          <a:p>
            <a:r>
              <a:rPr lang="en-US" sz="2200" dirty="0" smtClean="0">
                <a:sym typeface="Wingdings" pitchFamily="2" charset="2"/>
              </a:rPr>
              <a:t>  AC side windings of both are connected in star with their neutral ground </a:t>
            </a:r>
          </a:p>
          <a:p>
            <a:r>
              <a:rPr lang="en-US" sz="2200" dirty="0" smtClean="0">
                <a:sym typeface="Wingdings" pitchFamily="2" charset="2"/>
              </a:rPr>
              <a:t>          </a:t>
            </a:r>
            <a:endParaRPr lang="en-US" sz="2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7192"/>
            <a:ext cx="8610599" cy="421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7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305800" cy="389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Converter Station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Components of converter stations: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762000"/>
            <a:ext cx="8839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3. Filters: </a:t>
            </a:r>
          </a:p>
          <a:p>
            <a:r>
              <a:rPr lang="en-US" sz="2400" dirty="0" smtClean="0">
                <a:sym typeface="Wingdings" pitchFamily="2" charset="2"/>
              </a:rPr>
              <a:t>           </a:t>
            </a:r>
            <a:r>
              <a:rPr lang="en-US" sz="2200" dirty="0" smtClean="0">
                <a:sym typeface="Wingdings" pitchFamily="2" charset="2"/>
              </a:rPr>
              <a:t> AC Filters: Passive circuit provides to bypass AC harmonics. Connected between phase and earth. Provide reactive power for converter.</a:t>
            </a:r>
          </a:p>
          <a:p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            DC </a:t>
            </a:r>
            <a:r>
              <a:rPr lang="en-US" sz="2200" dirty="0">
                <a:sym typeface="Wingdings" pitchFamily="2" charset="2"/>
              </a:rPr>
              <a:t>Filters </a:t>
            </a:r>
            <a:r>
              <a:rPr lang="en-US" sz="2200" dirty="0" smtClean="0">
                <a:sym typeface="Wingdings" pitchFamily="2" charset="2"/>
              </a:rPr>
              <a:t>: Connected between pole bus and neutral bus. Do not provide reactive power</a:t>
            </a:r>
          </a:p>
          <a:p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 smtClean="0">
                <a:sym typeface="Wingdings" pitchFamily="2" charset="2"/>
              </a:rPr>
              <a:t>          High frequency filter: Bypass radio frequency component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745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401</Words>
  <Application>Microsoft Office PowerPoint</Application>
  <PresentationFormat>On-screen Show (4:3)</PresentationFormat>
  <Paragraphs>115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</dc:creator>
  <cp:lastModifiedBy>sh</cp:lastModifiedBy>
  <cp:revision>382</cp:revision>
  <cp:lastPrinted>2017-05-13T18:29:46Z</cp:lastPrinted>
  <dcterms:created xsi:type="dcterms:W3CDTF">2006-08-16T00:00:00Z</dcterms:created>
  <dcterms:modified xsi:type="dcterms:W3CDTF">2017-08-17T08:56:34Z</dcterms:modified>
</cp:coreProperties>
</file>