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300" r:id="rId4"/>
    <p:sldId id="298" r:id="rId5"/>
    <p:sldId id="257" r:id="rId6"/>
    <p:sldId id="258" r:id="rId7"/>
    <p:sldId id="260" r:id="rId8"/>
    <p:sldId id="301" r:id="rId9"/>
    <p:sldId id="302" r:id="rId10"/>
    <p:sldId id="261" r:id="rId11"/>
    <p:sldId id="264" r:id="rId12"/>
    <p:sldId id="265" r:id="rId13"/>
    <p:sldId id="266" r:id="rId14"/>
    <p:sldId id="269" r:id="rId15"/>
    <p:sldId id="270" r:id="rId16"/>
    <p:sldId id="271" r:id="rId17"/>
    <p:sldId id="303" r:id="rId18"/>
    <p:sldId id="308" r:id="rId19"/>
    <p:sldId id="315" r:id="rId20"/>
    <p:sldId id="310" r:id="rId21"/>
    <p:sldId id="316" r:id="rId22"/>
    <p:sldId id="305" r:id="rId23"/>
    <p:sldId id="317" r:id="rId24"/>
    <p:sldId id="306" r:id="rId25"/>
    <p:sldId id="307" r:id="rId26"/>
    <p:sldId id="278" r:id="rId27"/>
    <p:sldId id="320" r:id="rId28"/>
    <p:sldId id="321" r:id="rId29"/>
    <p:sldId id="279" r:id="rId30"/>
    <p:sldId id="280" r:id="rId31"/>
    <p:sldId id="322" r:id="rId32"/>
    <p:sldId id="318" r:id="rId33"/>
    <p:sldId id="282" r:id="rId34"/>
    <p:sldId id="283" r:id="rId35"/>
    <p:sldId id="284" r:id="rId36"/>
    <p:sldId id="285" r:id="rId37"/>
    <p:sldId id="286"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555B7-B603-46B5-906D-354F12DB1FBF}" type="datetimeFigureOut">
              <a:rPr lang="en-US" smtClean="0"/>
              <a:pPr/>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1A8FF-72BA-4F6D-BBEB-00C5BC26C9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555B7-B603-46B5-906D-354F12DB1FBF}" type="datetimeFigureOut">
              <a:rPr lang="en-US" smtClean="0"/>
              <a:pPr/>
              <a:t>12/30/2016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1A8FF-72BA-4F6D-BBEB-00C5BC26C9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locating%20and%20supporting/from%20carrlane_files/29625071F0B221118070C1C513906103E0B05543B0B012009083C3B2853514059482013180B041D1E173C3B2853524B5A59_files/JigFix_03-23.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Fixture</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b="1" u="sng" smtClean="0"/>
              <a:t>MILLING MACHINE VISES </a:t>
            </a:r>
          </a:p>
        </p:txBody>
      </p:sp>
      <p:pic>
        <p:nvPicPr>
          <p:cNvPr id="61443" name="Picture 4"/>
          <p:cNvPicPr>
            <a:picLocks noChangeAspect="1" noChangeArrowheads="1"/>
          </p:cNvPicPr>
          <p:nvPr/>
        </p:nvPicPr>
        <p:blipFill>
          <a:blip r:embed="rId2">
            <a:lum bright="6000"/>
          </a:blip>
          <a:srcRect/>
          <a:stretch>
            <a:fillRect/>
          </a:stretch>
        </p:blipFill>
        <p:spPr bwMode="auto">
          <a:xfrm>
            <a:off x="0" y="1219200"/>
            <a:ext cx="4343400" cy="2667000"/>
          </a:xfrm>
          <a:prstGeom prst="rect">
            <a:avLst/>
          </a:prstGeom>
          <a:noFill/>
          <a:ln w="9525">
            <a:noFill/>
            <a:miter lim="800000"/>
            <a:headEnd/>
            <a:tailEnd/>
          </a:ln>
        </p:spPr>
      </p:pic>
      <p:pic>
        <p:nvPicPr>
          <p:cNvPr id="61444" name="Picture 5"/>
          <p:cNvPicPr>
            <a:picLocks noChangeAspect="1" noChangeArrowheads="1"/>
          </p:cNvPicPr>
          <p:nvPr/>
        </p:nvPicPr>
        <p:blipFill>
          <a:blip r:embed="rId3"/>
          <a:srcRect/>
          <a:stretch>
            <a:fillRect/>
          </a:stretch>
        </p:blipFill>
        <p:spPr bwMode="auto">
          <a:xfrm>
            <a:off x="4724400" y="1676400"/>
            <a:ext cx="4117975" cy="2133600"/>
          </a:xfrm>
          <a:prstGeom prst="rect">
            <a:avLst/>
          </a:prstGeom>
          <a:noFill/>
          <a:ln w="9525">
            <a:noFill/>
            <a:miter lim="800000"/>
            <a:headEnd/>
            <a:tailEnd/>
          </a:ln>
        </p:spPr>
      </p:pic>
      <p:pic>
        <p:nvPicPr>
          <p:cNvPr id="61445" name="Picture 6"/>
          <p:cNvPicPr>
            <a:picLocks noChangeAspect="1" noChangeArrowheads="1"/>
          </p:cNvPicPr>
          <p:nvPr/>
        </p:nvPicPr>
        <p:blipFill>
          <a:blip r:embed="rId4"/>
          <a:srcRect/>
          <a:stretch>
            <a:fillRect/>
          </a:stretch>
        </p:blipFill>
        <p:spPr bwMode="auto">
          <a:xfrm>
            <a:off x="2362200" y="3581400"/>
            <a:ext cx="3479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Milling fixture </a:t>
            </a:r>
            <a:endParaRPr lang="en-US" b="1" dirty="0">
              <a:latin typeface="Times New Roman" pitchFamily="18" charset="0"/>
              <a:cs typeface="Times New Roman" pitchFamily="18" charset="0"/>
            </a:endParaRPr>
          </a:p>
        </p:txBody>
      </p:sp>
      <p:sp>
        <p:nvSpPr>
          <p:cNvPr id="3" name="Rectangle 2"/>
          <p:cNvSpPr/>
          <p:nvPr/>
        </p:nvSpPr>
        <p:spPr>
          <a:xfrm>
            <a:off x="1600200" y="1524000"/>
            <a:ext cx="6172200" cy="3539430"/>
          </a:xfrm>
          <a:prstGeom prst="rect">
            <a:avLst/>
          </a:prstGeom>
        </p:spPr>
        <p:txBody>
          <a:bodyPr wrap="square">
            <a:spAutoFit/>
          </a:bodyPr>
          <a:lstStyle/>
          <a:p>
            <a:pPr>
              <a:buFont typeface="Wingdings" panose="05000000000000000000" pitchFamily="2" charset="2"/>
              <a:buChar char="Ø"/>
            </a:pPr>
            <a:r>
              <a:rPr lang="en-US" sz="3200" dirty="0">
                <a:latin typeface="Times New Roman" pitchFamily="18" charset="0"/>
                <a:cs typeface="Times New Roman" pitchFamily="18" charset="0"/>
              </a:rPr>
              <a:t>Methods of producing Milling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514350" indent="-514350">
              <a:buFont typeface="+mj-lt"/>
              <a:buAutoNum type="arabicPeriod"/>
            </a:pPr>
            <a:r>
              <a:rPr lang="en-US" sz="3200" dirty="0">
                <a:latin typeface="Times New Roman" pitchFamily="18" charset="0"/>
                <a:cs typeface="Times New Roman" pitchFamily="18" charset="0"/>
              </a:rPr>
              <a:t>Single piece milling</a:t>
            </a:r>
          </a:p>
          <a:p>
            <a:pPr marL="514350" indent="-514350">
              <a:buFont typeface="+mj-lt"/>
              <a:buAutoNum type="arabicPeriod"/>
            </a:pPr>
            <a:r>
              <a:rPr lang="en-US" sz="3200" dirty="0">
                <a:latin typeface="Times New Roman" pitchFamily="18" charset="0"/>
                <a:cs typeface="Times New Roman" pitchFamily="18" charset="0"/>
              </a:rPr>
              <a:t>String milling</a:t>
            </a:r>
          </a:p>
          <a:p>
            <a:pPr marL="514350" indent="-514350">
              <a:buFont typeface="+mj-lt"/>
              <a:buAutoNum type="arabicPeriod"/>
            </a:pPr>
            <a:r>
              <a:rPr lang="en-US" sz="3200" dirty="0">
                <a:latin typeface="Times New Roman" pitchFamily="18" charset="0"/>
                <a:cs typeface="Times New Roman" pitchFamily="18" charset="0"/>
              </a:rPr>
              <a:t>Reciprocal milling</a:t>
            </a:r>
          </a:p>
          <a:p>
            <a:pPr marL="514350" indent="-514350">
              <a:buFont typeface="+mj-lt"/>
              <a:buAutoNum type="arabicPeriod"/>
            </a:pPr>
            <a:r>
              <a:rPr lang="en-US" sz="3200" dirty="0">
                <a:latin typeface="Times New Roman" pitchFamily="18" charset="0"/>
                <a:cs typeface="Times New Roman" pitchFamily="18" charset="0"/>
              </a:rPr>
              <a:t>Progressive milling</a:t>
            </a:r>
          </a:p>
          <a:p>
            <a:pPr marL="514350" indent="-514350">
              <a:buFont typeface="+mj-lt"/>
              <a:buAutoNum type="arabicPeriod"/>
            </a:pPr>
            <a:r>
              <a:rPr lang="en-US" sz="3200" dirty="0">
                <a:latin typeface="Times New Roman" pitchFamily="18" charset="0"/>
                <a:cs typeface="Times New Roman" pitchFamily="18" charset="0"/>
              </a:rPr>
              <a:t>Index milling</a:t>
            </a:r>
          </a:p>
          <a:p>
            <a:pPr marL="514350" indent="-514350">
              <a:buFont typeface="+mj-lt"/>
              <a:buAutoNum type="arabicPeriod"/>
            </a:pPr>
            <a:r>
              <a:rPr lang="en-US" sz="3200" dirty="0">
                <a:latin typeface="Times New Roman" pitchFamily="18" charset="0"/>
                <a:cs typeface="Times New Roman" pitchFamily="18" charset="0"/>
              </a:rPr>
              <a:t>Rotary milling</a:t>
            </a:r>
          </a:p>
        </p:txBody>
      </p:sp>
    </p:spTree>
    <p:extLst>
      <p:ext uri="{BB962C8B-B14F-4D97-AF65-F5344CB8AC3E}">
        <p14:creationId xmlns:p14="http://schemas.microsoft.com/office/powerpoint/2010/main" xmlns="" val="252854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772400" cy="5816977"/>
          </a:xfrm>
          <a:prstGeom prst="rect">
            <a:avLst/>
          </a:prstGeom>
        </p:spPr>
        <p:txBody>
          <a:bodyPr wrap="square">
            <a:spAutoFit/>
          </a:bodyPr>
          <a:lstStyle/>
          <a:p>
            <a:r>
              <a:rPr lang="en-US" sz="3200" b="1" dirty="0">
                <a:latin typeface="Times New Roman" pitchFamily="18" charset="0"/>
                <a:cs typeface="Times New Roman" pitchFamily="18" charset="0"/>
              </a:rPr>
              <a:t>Types of milling </a:t>
            </a:r>
            <a:r>
              <a:rPr lang="en-US" sz="3200" b="1" dirty="0" smtClean="0">
                <a:latin typeface="Times New Roman" pitchFamily="18" charset="0"/>
                <a:cs typeface="Times New Roman" pitchFamily="18" charset="0"/>
              </a:rPr>
              <a:t>fixture(Classification):</a:t>
            </a:r>
          </a:p>
          <a:p>
            <a:endParaRPr lang="en-US" sz="2800" b="1" dirty="0">
              <a:solidFill>
                <a:schemeClr val="accent1">
                  <a:lumMod val="60000"/>
                  <a:lumOff val="40000"/>
                </a:schemeClr>
              </a:solidFill>
            </a:endParaRPr>
          </a:p>
          <a:p>
            <a:pPr marL="514350" indent="-514350">
              <a:buFont typeface="+mj-lt"/>
              <a:buAutoNum type="alphaLcParenR"/>
            </a:pPr>
            <a:r>
              <a:rPr lang="en-US" sz="2400" dirty="0">
                <a:latin typeface="Times New Roman" pitchFamily="18" charset="0"/>
                <a:cs typeface="Times New Roman" pitchFamily="18" charset="0"/>
              </a:rPr>
              <a:t>According to the type of milling operation performed on the </a:t>
            </a:r>
            <a:r>
              <a:rPr lang="en-US" sz="2400" dirty="0" smtClean="0">
                <a:latin typeface="Times New Roman" pitchFamily="18" charset="0"/>
                <a:cs typeface="Times New Roman" pitchFamily="18" charset="0"/>
              </a:rPr>
              <a:t>work-piece </a:t>
            </a:r>
          </a:p>
          <a:p>
            <a:endParaRPr lang="en-US" sz="2400" dirty="0">
              <a:latin typeface="Times New Roman" pitchFamily="18" charset="0"/>
              <a:cs typeface="Times New Roman" pitchFamily="18" charset="0"/>
            </a:endParaRPr>
          </a:p>
          <a:p>
            <a:pPr marL="571500" indent="-571500">
              <a:buFont typeface="+mj-lt"/>
              <a:buAutoNum type="romanLcPeriod"/>
            </a:pPr>
            <a:r>
              <a:rPr lang="en-US" sz="2400" dirty="0">
                <a:latin typeface="Times New Roman" pitchFamily="18" charset="0"/>
                <a:cs typeface="Times New Roman" pitchFamily="18" charset="0"/>
              </a:rPr>
              <a:t>Face milling fixture</a:t>
            </a:r>
          </a:p>
          <a:p>
            <a:pPr marL="571500" indent="-571500">
              <a:buFont typeface="+mj-lt"/>
              <a:buAutoNum type="romanLcPeriod"/>
            </a:pPr>
            <a:r>
              <a:rPr lang="en-US" sz="2400" dirty="0">
                <a:latin typeface="Times New Roman" pitchFamily="18" charset="0"/>
                <a:cs typeface="Times New Roman" pitchFamily="18" charset="0"/>
              </a:rPr>
              <a:t>Slab milling fixture</a:t>
            </a:r>
          </a:p>
          <a:p>
            <a:pPr marL="571500" indent="-571500">
              <a:buFont typeface="+mj-lt"/>
              <a:buAutoNum type="romanLcPeriod"/>
            </a:pPr>
            <a:r>
              <a:rPr lang="en-US" sz="2400" dirty="0">
                <a:latin typeface="Times New Roman" pitchFamily="18" charset="0"/>
                <a:cs typeface="Times New Roman" pitchFamily="18" charset="0"/>
              </a:rPr>
              <a:t>Slotting milling fixture etc</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514350" indent="-514350">
              <a:buAutoNum type="alphaLcParenR" startAt="2"/>
            </a:pPr>
            <a:r>
              <a:rPr lang="en-US" sz="2400" dirty="0">
                <a:latin typeface="Times New Roman" pitchFamily="18" charset="0"/>
                <a:cs typeface="Times New Roman" pitchFamily="18" charset="0"/>
              </a:rPr>
              <a:t>According to the way the work-piece is </a:t>
            </a:r>
            <a:r>
              <a:rPr lang="en-US" sz="2400" dirty="0" smtClean="0">
                <a:latin typeface="Times New Roman" pitchFamily="18" charset="0"/>
                <a:cs typeface="Times New Roman" pitchFamily="18" charset="0"/>
              </a:rPr>
              <a:t>clamped</a:t>
            </a:r>
          </a:p>
          <a:p>
            <a:endParaRPr lang="en-US" sz="2400" dirty="0">
              <a:latin typeface="Times New Roman" pitchFamily="18" charset="0"/>
              <a:cs typeface="Times New Roman" pitchFamily="18" charset="0"/>
            </a:endParaRPr>
          </a:p>
          <a:p>
            <a:pPr marL="571500" indent="-571500">
              <a:buFont typeface="+mj-lt"/>
              <a:buAutoNum type="romanLcPeriod"/>
            </a:pPr>
            <a:r>
              <a:rPr lang="en-US" sz="2400" dirty="0">
                <a:latin typeface="Times New Roman" pitchFamily="18" charset="0"/>
                <a:cs typeface="Times New Roman" pitchFamily="18" charset="0"/>
              </a:rPr>
              <a:t>Hand clamping fixtures</a:t>
            </a:r>
          </a:p>
          <a:p>
            <a:pPr marL="571500" indent="-571500">
              <a:buFont typeface="+mj-lt"/>
              <a:buAutoNum type="romanLcPeriod"/>
            </a:pPr>
            <a:r>
              <a:rPr lang="en-US" sz="2400" dirty="0">
                <a:latin typeface="Times New Roman" pitchFamily="18" charset="0"/>
                <a:cs typeface="Times New Roman" pitchFamily="18" charset="0"/>
              </a:rPr>
              <a:t>Power clamping fixtures</a:t>
            </a:r>
          </a:p>
          <a:p>
            <a:pPr marL="571500" indent="-571500">
              <a:buFont typeface="+mj-lt"/>
              <a:buAutoNum type="romanLcPeriod"/>
            </a:pPr>
            <a:r>
              <a:rPr lang="en-US" sz="2400" dirty="0">
                <a:latin typeface="Times New Roman" pitchFamily="18" charset="0"/>
                <a:cs typeface="Times New Roman" pitchFamily="18" charset="0"/>
              </a:rPr>
              <a:t>Toggle fixtures</a:t>
            </a:r>
          </a:p>
          <a:p>
            <a:pPr marL="571500" indent="-571500">
              <a:buFont typeface="+mj-lt"/>
              <a:buAutoNum type="romanLcPeriod"/>
            </a:pPr>
            <a:r>
              <a:rPr lang="en-US" sz="2400" dirty="0">
                <a:latin typeface="Times New Roman" pitchFamily="18" charset="0"/>
                <a:cs typeface="Times New Roman" pitchFamily="18" charset="0"/>
              </a:rPr>
              <a:t>Automatic </a:t>
            </a:r>
            <a:r>
              <a:rPr lang="en-US" sz="2400" dirty="0" smtClean="0">
                <a:latin typeface="Times New Roman" pitchFamily="18" charset="0"/>
                <a:cs typeface="Times New Roman" pitchFamily="18" charset="0"/>
              </a:rPr>
              <a:t>fixtures</a:t>
            </a:r>
          </a:p>
        </p:txBody>
      </p:sp>
    </p:spTree>
    <p:extLst>
      <p:ext uri="{BB962C8B-B14F-4D97-AF65-F5344CB8AC3E}">
        <p14:creationId xmlns:p14="http://schemas.microsoft.com/office/powerpoint/2010/main" xmlns="" val="224399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456247"/>
            <a:ext cx="6477000" cy="6709529"/>
          </a:xfrm>
          <a:prstGeom prst="rect">
            <a:avLst/>
          </a:prstGeom>
        </p:spPr>
        <p:txBody>
          <a:bodyPr wrap="square">
            <a:spAutoFit/>
          </a:bodyPr>
          <a:lstStyle/>
          <a:p>
            <a:pPr marL="514350" indent="-514350">
              <a:buAutoNum type="alphaLcParenR" startAt="3"/>
            </a:pPr>
            <a:r>
              <a:rPr lang="en-US" sz="2400" dirty="0">
                <a:latin typeface="Times New Roman" pitchFamily="18" charset="0"/>
                <a:cs typeface="Times New Roman" pitchFamily="18" charset="0"/>
              </a:rPr>
              <a:t>According to the way of </a:t>
            </a:r>
            <a:r>
              <a:rPr lang="en-US" sz="2400" dirty="0" smtClean="0">
                <a:latin typeface="Times New Roman" pitchFamily="18" charset="0"/>
                <a:cs typeface="Times New Roman" pitchFamily="18" charset="0"/>
              </a:rPr>
              <a:t>locating</a:t>
            </a:r>
            <a:endParaRPr lang="en-US" sz="2400" dirty="0">
              <a:latin typeface="Times New Roman" pitchFamily="18" charset="0"/>
              <a:cs typeface="Times New Roman" pitchFamily="18" charset="0"/>
            </a:endParaRPr>
          </a:p>
          <a:p>
            <a:pPr marL="571500" indent="-571500">
              <a:buFont typeface="+mj-lt"/>
              <a:buAutoNum type="romanLcPeriod"/>
            </a:pPr>
            <a:r>
              <a:rPr lang="en-US" sz="2400" dirty="0">
                <a:latin typeface="Times New Roman" pitchFamily="18" charset="0"/>
                <a:cs typeface="Times New Roman" pitchFamily="18" charset="0"/>
              </a:rPr>
              <a:t>Centre fixture</a:t>
            </a:r>
          </a:p>
          <a:p>
            <a:pPr marL="571500" indent="-571500">
              <a:buFont typeface="+mj-lt"/>
              <a:buAutoNum type="romanLcPeriod"/>
            </a:pPr>
            <a:r>
              <a:rPr lang="en-US" sz="2400" dirty="0">
                <a:latin typeface="Times New Roman" pitchFamily="18" charset="0"/>
                <a:cs typeface="Times New Roman" pitchFamily="18" charset="0"/>
              </a:rPr>
              <a:t>V block fixture</a:t>
            </a:r>
          </a:p>
          <a:p>
            <a:pPr marL="571500" indent="-571500">
              <a:buFont typeface="+mj-lt"/>
              <a:buAutoNum type="romanLcPeriod"/>
            </a:pPr>
            <a:r>
              <a:rPr lang="en-US" sz="2400" dirty="0">
                <a:latin typeface="Times New Roman" pitchFamily="18" charset="0"/>
                <a:cs typeface="Times New Roman" pitchFamily="18" charset="0"/>
              </a:rPr>
              <a:t>Pin or Stud </a:t>
            </a:r>
            <a:r>
              <a:rPr lang="en-US" sz="2400" dirty="0" smtClean="0">
                <a:latin typeface="Times New Roman" pitchFamily="18" charset="0"/>
                <a:cs typeface="Times New Roman" pitchFamily="18" charset="0"/>
              </a:rPr>
              <a:t>fixture</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514350" indent="-514350">
              <a:buAutoNum type="alphaLcParenR" startAt="4"/>
            </a:pPr>
            <a:r>
              <a:rPr lang="en-US" sz="2400" dirty="0">
                <a:latin typeface="Times New Roman" pitchFamily="18" charset="0"/>
                <a:cs typeface="Times New Roman" pitchFamily="18" charset="0"/>
              </a:rPr>
              <a:t>According to the method of presenting the work-piece to the </a:t>
            </a:r>
            <a:r>
              <a:rPr lang="en-US" sz="2400" dirty="0" smtClean="0">
                <a:latin typeface="Times New Roman" pitchFamily="18" charset="0"/>
                <a:cs typeface="Times New Roman" pitchFamily="18" charset="0"/>
              </a:rPr>
              <a:t>cutter</a:t>
            </a:r>
            <a:endParaRPr lang="en-US" sz="2400" dirty="0">
              <a:latin typeface="Times New Roman" pitchFamily="18" charset="0"/>
              <a:cs typeface="Times New Roman" pitchFamily="18" charset="0"/>
            </a:endParaRPr>
          </a:p>
          <a:p>
            <a:pPr marL="571500" indent="-571500">
              <a:buFont typeface="+mj-lt"/>
              <a:buAutoNum type="romanLcPeriod"/>
            </a:pPr>
            <a:r>
              <a:rPr lang="en-US" sz="2400" dirty="0">
                <a:latin typeface="Times New Roman" pitchFamily="18" charset="0"/>
                <a:cs typeface="Times New Roman" pitchFamily="18" charset="0"/>
              </a:rPr>
              <a:t>Craddle fixture</a:t>
            </a:r>
          </a:p>
          <a:p>
            <a:pPr marL="571500" indent="-571500">
              <a:buFont typeface="+mj-lt"/>
              <a:buAutoNum type="romanLcPeriod"/>
            </a:pPr>
            <a:r>
              <a:rPr lang="en-US" sz="2400" dirty="0">
                <a:latin typeface="Times New Roman" pitchFamily="18" charset="0"/>
                <a:cs typeface="Times New Roman" pitchFamily="18" charset="0"/>
              </a:rPr>
              <a:t>Rotary fixture</a:t>
            </a:r>
          </a:p>
          <a:p>
            <a:pPr marL="571500" indent="-571500">
              <a:buFont typeface="+mj-lt"/>
              <a:buAutoNum type="romanLcPeriod"/>
            </a:pPr>
            <a:r>
              <a:rPr lang="en-US" sz="2400" dirty="0">
                <a:latin typeface="Times New Roman" pitchFamily="18" charset="0"/>
                <a:cs typeface="Times New Roman" pitchFamily="18" charset="0"/>
              </a:rPr>
              <a:t>Drum fixture</a:t>
            </a:r>
          </a:p>
          <a:p>
            <a:pPr marL="571500" indent="-571500">
              <a:buFont typeface="+mj-lt"/>
              <a:buAutoNum type="romanLcPeriod"/>
            </a:pPr>
            <a:r>
              <a:rPr lang="en-US" sz="2400" dirty="0">
                <a:latin typeface="Times New Roman" pitchFamily="18" charset="0"/>
                <a:cs typeface="Times New Roman" pitchFamily="18" charset="0"/>
              </a:rPr>
              <a:t>Indexing fixture</a:t>
            </a:r>
          </a:p>
          <a:p>
            <a:pPr marL="571500" indent="-571500">
              <a:buFont typeface="+mj-lt"/>
              <a:buAutoNum type="romanLcPeriod"/>
            </a:pPr>
            <a:r>
              <a:rPr lang="en-US" sz="2400" dirty="0">
                <a:latin typeface="Times New Roman" pitchFamily="18" charset="0"/>
                <a:cs typeface="Times New Roman" pitchFamily="18" charset="0"/>
              </a:rPr>
              <a:t>Rise &amp; Fall </a:t>
            </a:r>
            <a:r>
              <a:rPr lang="en-US" sz="2400" dirty="0" smtClean="0">
                <a:latin typeface="Times New Roman" pitchFamily="18" charset="0"/>
                <a:cs typeface="Times New Roman" pitchFamily="18" charset="0"/>
              </a:rPr>
              <a:t>fixture</a:t>
            </a:r>
          </a:p>
          <a:p>
            <a:endParaRPr lang="en-US" sz="2400" dirty="0" smtClean="0">
              <a:latin typeface="Times New Roman" pitchFamily="18" charset="0"/>
              <a:cs typeface="Times New Roman" pitchFamily="18" charset="0"/>
            </a:endParaRPr>
          </a:p>
          <a:p>
            <a:pPr marL="514350" indent="-514350">
              <a:buAutoNum type="alphaLcParenR" startAt="5"/>
            </a:pPr>
            <a:r>
              <a:rPr lang="en-US" sz="2400" dirty="0">
                <a:latin typeface="Times New Roman" pitchFamily="18" charset="0"/>
                <a:cs typeface="Times New Roman" pitchFamily="18" charset="0"/>
              </a:rPr>
              <a:t>Special fixtures:</a:t>
            </a:r>
          </a:p>
          <a:p>
            <a:pPr marL="571500" indent="-571500">
              <a:buFont typeface="+mj-lt"/>
              <a:buAutoNum type="romanLcPeriod"/>
            </a:pPr>
            <a:r>
              <a:rPr lang="en-US" sz="2400" dirty="0">
                <a:latin typeface="Times New Roman" pitchFamily="18" charset="0"/>
                <a:cs typeface="Times New Roman" pitchFamily="18" charset="0"/>
              </a:rPr>
              <a:t>Magnetic fixtures</a:t>
            </a:r>
          </a:p>
          <a:p>
            <a:pPr marL="571500" indent="-571500">
              <a:buFont typeface="+mj-lt"/>
              <a:buAutoNum type="romanLcPeriod"/>
            </a:pPr>
            <a:r>
              <a:rPr lang="en-US" sz="2400" dirty="0">
                <a:latin typeface="Times New Roman" pitchFamily="18" charset="0"/>
                <a:cs typeface="Times New Roman" pitchFamily="18" charset="0"/>
              </a:rPr>
              <a:t>Vacuum fixtures</a:t>
            </a:r>
          </a:p>
          <a:p>
            <a:endParaRPr lang="en-US" sz="24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49175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Lathe fixture </a:t>
            </a:r>
            <a:endParaRPr lang="en-US" b="1" dirty="0">
              <a:latin typeface="Times New Roman" pitchFamily="18" charset="0"/>
              <a:cs typeface="Times New Roman" pitchFamily="18" charset="0"/>
            </a:endParaRPr>
          </a:p>
        </p:txBody>
      </p:sp>
      <p:sp>
        <p:nvSpPr>
          <p:cNvPr id="3" name="TextBox 2"/>
          <p:cNvSpPr txBox="1"/>
          <p:nvPr/>
        </p:nvSpPr>
        <p:spPr>
          <a:xfrm>
            <a:off x="533400" y="1219200"/>
            <a:ext cx="8382000" cy="5386090"/>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Necessity to manufacture special work holding fixtures in lathe:</a:t>
            </a:r>
          </a:p>
          <a:p>
            <a:pPr algn="just"/>
            <a:r>
              <a:rPr lang="en-US" sz="2400" dirty="0" smtClean="0">
                <a:latin typeface="Times New Roman" pitchFamily="18" charset="0"/>
                <a:cs typeface="Times New Roman" pitchFamily="18" charset="0"/>
              </a:rPr>
              <a:t>A large majority of lathe operations can be accomplished by using standard chucks and holding methods . However many parts such as castings and forging can not readily be mounted by any of the standard methods . It is therefore necessary to manufacture special work holding fixtures for machining these parts.</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basic principles of fixture design apply to lathe fixtures. However there are additional considerations that apply specifically to  lathe fixtures since the fixture and the work piece revolve. They are as follows –</a:t>
            </a:r>
          </a:p>
          <a:p>
            <a:pPr algn="just"/>
            <a:r>
              <a:rPr lang="en-US"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101404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87025"/>
            <a:ext cx="8763000" cy="6370975"/>
          </a:xfrm>
          <a:prstGeom prst="rect">
            <a:avLst/>
          </a:prstGeom>
        </p:spPr>
        <p:txBody>
          <a:bodyPr wrap="square">
            <a:spAutoFit/>
          </a:bodyPr>
          <a:lstStyle/>
          <a:p>
            <a:pPr marL="457200" indent="-457200" algn="just">
              <a:buFont typeface="Wingdings" pitchFamily="2" charset="2"/>
              <a:buChar char="Ø"/>
            </a:pPr>
            <a:endParaRPr lang="en-US" sz="2400" dirty="0" smtClean="0">
              <a:latin typeface="Times New Roman" pitchFamily="18" charset="0"/>
              <a:cs typeface="Times New Roman" pitchFamily="18" charset="0"/>
            </a:endParaRPr>
          </a:p>
          <a:p>
            <a:pPr marL="514350" indent="-514350" algn="just">
              <a:buFont typeface="Wingdings" pitchFamily="2" charset="2"/>
              <a:buChar char="Ø"/>
            </a:pPr>
            <a:r>
              <a:rPr lang="en-US" sz="2400" dirty="0" smtClean="0">
                <a:latin typeface="Times New Roman" pitchFamily="18" charset="0"/>
                <a:cs typeface="Times New Roman" pitchFamily="18" charset="0"/>
              </a:rPr>
              <a:t>1.Clamps and other holding devices should be designed in such a way that they will not be loosened by centrifugal force.</a:t>
            </a:r>
          </a:p>
          <a:p>
            <a:pPr marL="514350" indent="-514350" algn="just">
              <a:buFont typeface="Wingdings" pitchFamily="2" charset="2"/>
              <a:buChar char="Ø"/>
            </a:pPr>
            <a:endParaRPr lang="en-US" sz="2400" dirty="0" smtClean="0">
              <a:latin typeface="Times New Roman" pitchFamily="18" charset="0"/>
              <a:cs typeface="Times New Roman" pitchFamily="18" charset="0"/>
            </a:endParaRPr>
          </a:p>
          <a:p>
            <a:pPr marL="514350" indent="-514350" algn="just">
              <a:buFont typeface="Wingdings" pitchFamily="2" charset="2"/>
              <a:buChar char="Ø"/>
            </a:pPr>
            <a:r>
              <a:rPr lang="en-US" sz="2400" dirty="0" smtClean="0">
                <a:latin typeface="Times New Roman" pitchFamily="18" charset="0"/>
                <a:cs typeface="Times New Roman" pitchFamily="18" charset="0"/>
              </a:rPr>
              <a:t>2.The work piece should be gripped  on its largest diameter.</a:t>
            </a:r>
          </a:p>
          <a:p>
            <a:pPr marL="514350" indent="-514350" algn="just"/>
            <a:endParaRPr lang="en-US" sz="2400" dirty="0" smtClean="0">
              <a:latin typeface="Times New Roman" pitchFamily="18" charset="0"/>
              <a:cs typeface="Times New Roman" pitchFamily="18" charset="0"/>
            </a:endParaRPr>
          </a:p>
          <a:p>
            <a:pPr marL="457200" indent="-457200" algn="just">
              <a:buFont typeface="Wingdings" pitchFamily="2" charset="2"/>
              <a:buChar char="Ø"/>
            </a:pPr>
            <a:r>
              <a:rPr lang="en-US" sz="2400" dirty="0" smtClean="0">
                <a:latin typeface="Times New Roman" pitchFamily="18" charset="0"/>
                <a:cs typeface="Times New Roman" pitchFamily="18" charset="0"/>
              </a:rPr>
              <a:t>3.The fixture should be well balanced to prevent vibration. Counterweights should be used for irregular shaped work piece.</a:t>
            </a:r>
          </a:p>
          <a:p>
            <a:pPr marL="457200" indent="-457200" algn="just">
              <a:buFont typeface="Wingdings" pitchFamily="2" charset="2"/>
              <a:buChar char="Ø"/>
            </a:pPr>
            <a:endParaRPr lang="en-US" sz="2400" dirty="0" smtClean="0">
              <a:latin typeface="Times New Roman" pitchFamily="18" charset="0"/>
              <a:cs typeface="Times New Roman" pitchFamily="18" charset="0"/>
            </a:endParaRPr>
          </a:p>
          <a:p>
            <a:pPr marL="514350" indent="-514350" algn="just">
              <a:buFont typeface="Wingdings" pitchFamily="2" charset="2"/>
              <a:buChar char="Ø"/>
            </a:pPr>
            <a:r>
              <a:rPr lang="en-US" sz="2400" dirty="0" smtClean="0">
                <a:latin typeface="Times New Roman" pitchFamily="18" charset="0"/>
                <a:cs typeface="Times New Roman" pitchFamily="18" charset="0"/>
              </a:rPr>
              <a:t>4.The fixture should be as light weighted as possible since it is rotating.</a:t>
            </a:r>
          </a:p>
          <a:p>
            <a:pPr marL="457200" indent="-457200" algn="just">
              <a:buFont typeface="Wingdings" pitchFamily="2" charset="2"/>
              <a:buChar char="Ø"/>
            </a:pPr>
            <a:endParaRPr lang="en-US" sz="2400" dirty="0" smtClean="0">
              <a:latin typeface="Times New Roman" pitchFamily="18" charset="0"/>
              <a:cs typeface="Times New Roman" pitchFamily="18" charset="0"/>
            </a:endParaRPr>
          </a:p>
          <a:p>
            <a:pPr marL="457200" indent="-457200" algn="just">
              <a:buFont typeface="Wingdings" pitchFamily="2" charset="2"/>
              <a:buChar char="Ø"/>
            </a:pPr>
            <a:r>
              <a:rPr lang="en-US" sz="2400" dirty="0" smtClean="0">
                <a:latin typeface="Times New Roman" pitchFamily="18" charset="0"/>
                <a:cs typeface="Times New Roman" pitchFamily="18" charset="0"/>
              </a:rPr>
              <a:t>5.Projections and sharp corners should be avoided as the operator may not be able to see them while the tool is rotating.</a:t>
            </a:r>
          </a:p>
          <a:p>
            <a:pPr marL="457200" indent="-457200" algn="just">
              <a:buFont typeface="Wingdings" pitchFamily="2" charset="2"/>
              <a:buChar char="Ø"/>
            </a:pPr>
            <a:endParaRPr lang="en-US" sz="2400" dirty="0" smtClean="0">
              <a:latin typeface="Times New Roman" pitchFamily="18" charset="0"/>
              <a:cs typeface="Times New Roman" pitchFamily="18" charset="0"/>
            </a:endParaRPr>
          </a:p>
          <a:p>
            <a:pPr marL="457200" indent="-457200" algn="just">
              <a:buFont typeface="Wingdings" pitchFamily="2" charset="2"/>
              <a:buChar char="Ø"/>
            </a:pPr>
            <a:r>
              <a:rPr lang="en-US" sz="2400" dirty="0" smtClean="0">
                <a:latin typeface="Times New Roman" pitchFamily="18" charset="0"/>
                <a:cs typeface="Times New Roman" pitchFamily="18" charset="0"/>
              </a:rPr>
              <a:t>6.Thin sections of the work piece may require support to resist the pressure of the lathe tool.  </a:t>
            </a:r>
            <a:endParaRPr lang="en-US" sz="2400" dirty="0">
              <a:latin typeface="Times New Roman" pitchFamily="18" charset="0"/>
              <a:cs typeface="Times New Roman" pitchFamily="18" charset="0"/>
            </a:endParaRPr>
          </a:p>
        </p:txBody>
      </p:sp>
      <p:sp>
        <p:nvSpPr>
          <p:cNvPr id="3" name="TextBox 2"/>
          <p:cNvSpPr txBox="1"/>
          <p:nvPr/>
        </p:nvSpPr>
        <p:spPr>
          <a:xfrm>
            <a:off x="0" y="0"/>
            <a:ext cx="91440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Special design Considerations for lathe fixture</a:t>
            </a:r>
            <a:endParaRPr lang="en-US" sz="2800" b="1" dirty="0" smtClean="0"/>
          </a:p>
          <a:p>
            <a:pPr algn="ctr"/>
            <a:r>
              <a:rPr lang="en-US" sz="2800" b="1" dirty="0" smtClean="0">
                <a:latin typeface="Times New Roman" pitchFamily="18" charset="0"/>
                <a:cs typeface="Times New Roman" pitchFamily="18" charset="0"/>
              </a:rPr>
              <a:t>/Considerations that apply specifically to  lathe fixtures</a:t>
            </a:r>
            <a:endParaRPr lang="en-US" sz="2800" b="1" dirty="0"/>
          </a:p>
        </p:txBody>
      </p:sp>
    </p:spTree>
    <p:extLst>
      <p:ext uri="{BB962C8B-B14F-4D97-AF65-F5344CB8AC3E}">
        <p14:creationId xmlns:p14="http://schemas.microsoft.com/office/powerpoint/2010/main" xmlns="" val="277386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76089"/>
            <a:ext cx="3445174" cy="769441"/>
          </a:xfrm>
          <a:prstGeom prst="rect">
            <a:avLst/>
          </a:prstGeom>
          <a:noFill/>
        </p:spPr>
        <p:txBody>
          <a:bodyPr wrap="none" rtlCol="0">
            <a:spAutoFit/>
          </a:bodyPr>
          <a:lstStyle/>
          <a:p>
            <a:r>
              <a:rPr lang="en-US" sz="4400" b="1" dirty="0" smtClean="0">
                <a:solidFill>
                  <a:schemeClr val="accent1">
                    <a:lumMod val="60000"/>
                    <a:lumOff val="40000"/>
                  </a:schemeClr>
                </a:solidFill>
                <a:latin typeface="Times New Roman" pitchFamily="18" charset="0"/>
                <a:cs typeface="Times New Roman" pitchFamily="18" charset="0"/>
              </a:rPr>
              <a:t>Classification</a:t>
            </a:r>
            <a:endParaRPr lang="en-US" sz="4400" b="1" dirty="0">
              <a:solidFill>
                <a:schemeClr val="accent1">
                  <a:lumMod val="60000"/>
                  <a:lumOff val="40000"/>
                </a:schemeClr>
              </a:solidFill>
              <a:latin typeface="Times New Roman" pitchFamily="18" charset="0"/>
              <a:cs typeface="Times New Roman" pitchFamily="18" charset="0"/>
            </a:endParaRPr>
          </a:p>
        </p:txBody>
      </p:sp>
      <p:sp>
        <p:nvSpPr>
          <p:cNvPr id="3" name="TextBox 2"/>
          <p:cNvSpPr txBox="1"/>
          <p:nvPr/>
        </p:nvSpPr>
        <p:spPr>
          <a:xfrm>
            <a:off x="1752600" y="1828800"/>
            <a:ext cx="6644319" cy="2554545"/>
          </a:xfrm>
          <a:prstGeom prst="rect">
            <a:avLst/>
          </a:prstGeom>
          <a:noFill/>
        </p:spPr>
        <p:txBody>
          <a:bodyPr wrap="none" rtlCol="0">
            <a:spAutoFit/>
          </a:bodyPr>
          <a:lstStyle/>
          <a:p>
            <a:pPr marL="342900" indent="-342900">
              <a:buAutoNum type="arabicPeriod"/>
            </a:pPr>
            <a:r>
              <a:rPr lang="en-US" sz="4000" dirty="0" smtClean="0">
                <a:latin typeface="Times New Roman" pitchFamily="18" charset="0"/>
                <a:cs typeface="Times New Roman" pitchFamily="18" charset="0"/>
              </a:rPr>
              <a:t>Chucks </a:t>
            </a:r>
          </a:p>
          <a:p>
            <a:pPr marL="342900" indent="-342900">
              <a:buAutoNum type="arabicPeriod"/>
            </a:pPr>
            <a:r>
              <a:rPr lang="en-US" sz="4000" dirty="0" smtClean="0">
                <a:latin typeface="Times New Roman" pitchFamily="18" charset="0"/>
                <a:cs typeface="Times New Roman" pitchFamily="18" charset="0"/>
              </a:rPr>
              <a:t>Faceplate fixtures</a:t>
            </a:r>
          </a:p>
          <a:p>
            <a:pPr marL="342900" indent="-342900">
              <a:buAutoNum type="arabicPeriod"/>
            </a:pPr>
            <a:r>
              <a:rPr lang="en-US" sz="4000" dirty="0" smtClean="0">
                <a:latin typeface="Times New Roman" pitchFamily="18" charset="0"/>
                <a:cs typeface="Times New Roman" pitchFamily="18" charset="0"/>
              </a:rPr>
              <a:t>Mandrels</a:t>
            </a:r>
          </a:p>
          <a:p>
            <a:pPr marL="342900" indent="-342900">
              <a:buAutoNum type="arabicPeriod"/>
            </a:pPr>
            <a:r>
              <a:rPr lang="en-US" sz="4000" dirty="0" smtClean="0">
                <a:latin typeface="Times New Roman" pitchFamily="18" charset="0"/>
                <a:cs typeface="Times New Roman" pitchFamily="18" charset="0"/>
              </a:rPr>
              <a:t>Magnetic &amp; Vacuum chucks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619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896034"/>
            <a:ext cx="1492716" cy="646331"/>
          </a:xfrm>
          <a:prstGeom prst="rect">
            <a:avLst/>
          </a:prstGeom>
          <a:noFill/>
        </p:spPr>
        <p:txBody>
          <a:bodyPr wrap="none" rtlCol="0">
            <a:spAutoFit/>
          </a:bodyPr>
          <a:lstStyle/>
          <a:p>
            <a:r>
              <a:rPr lang="en-US" sz="3600" b="1" dirty="0" smtClean="0">
                <a:solidFill>
                  <a:schemeClr val="accent1">
                    <a:lumMod val="60000"/>
                    <a:lumOff val="40000"/>
                  </a:schemeClr>
                </a:solidFill>
                <a:latin typeface="Times New Roman" pitchFamily="18" charset="0"/>
                <a:cs typeface="Times New Roman" pitchFamily="18" charset="0"/>
              </a:rPr>
              <a:t>Chuck</a:t>
            </a:r>
            <a:endParaRPr lang="en-US" sz="3600" b="1" dirty="0">
              <a:solidFill>
                <a:schemeClr val="accent1">
                  <a:lumMod val="60000"/>
                  <a:lumOff val="40000"/>
                </a:schemeClr>
              </a:solidFill>
              <a:latin typeface="Times New Roman" pitchFamily="18" charset="0"/>
              <a:cs typeface="Times New Roman" pitchFamily="18" charset="0"/>
            </a:endParaRPr>
          </a:p>
        </p:txBody>
      </p:sp>
      <p:sp>
        <p:nvSpPr>
          <p:cNvPr id="3" name="TextBox 2"/>
          <p:cNvSpPr txBox="1"/>
          <p:nvPr/>
        </p:nvSpPr>
        <p:spPr>
          <a:xfrm>
            <a:off x="1447800" y="1676400"/>
            <a:ext cx="7467600" cy="3046988"/>
          </a:xfrm>
          <a:prstGeom prst="rect">
            <a:avLst/>
          </a:prstGeom>
          <a:noFill/>
        </p:spPr>
        <p:txBody>
          <a:bodyPr wrap="square" rtlCol="0">
            <a:spAutoFit/>
          </a:bodyPr>
          <a:lstStyle/>
          <a:p>
            <a:pPr algn="just"/>
            <a:r>
              <a:rPr lang="en-US" sz="2800" dirty="0" smtClean="0">
                <a:latin typeface="Arial Rounded MT Bold" pitchFamily="34" charset="0"/>
              </a:rPr>
              <a:t>               </a:t>
            </a:r>
            <a:r>
              <a:rPr lang="en-US" sz="3200" dirty="0" smtClean="0">
                <a:latin typeface="Times New Roman" pitchFamily="18" charset="0"/>
                <a:cs typeface="Times New Roman" pitchFamily="18" charset="0"/>
              </a:rPr>
              <a:t>A chuck</a:t>
            </a:r>
            <a:r>
              <a:rPr lang="en-US" sz="3200" dirty="0">
                <a:latin typeface="Times New Roman" pitchFamily="18" charset="0"/>
                <a:cs typeface="Times New Roman" pitchFamily="18" charset="0"/>
              </a:rPr>
              <a:t> is a specialized type of </a:t>
            </a:r>
            <a:r>
              <a:rPr lang="en-US" sz="3200" dirty="0" smtClean="0">
                <a:latin typeface="Times New Roman" pitchFamily="18" charset="0"/>
                <a:cs typeface="Times New Roman" pitchFamily="18" charset="0"/>
              </a:rPr>
              <a:t>clamp</a:t>
            </a:r>
            <a:r>
              <a:rPr lang="en-US" sz="3200" dirty="0">
                <a:latin typeface="Times New Roman" pitchFamily="18" charset="0"/>
                <a:cs typeface="Times New Roman" pitchFamily="18" charset="0"/>
              </a:rPr>
              <a:t> used to hold an object</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usually an object with </a:t>
            </a:r>
            <a:r>
              <a:rPr lang="en-US" sz="3200" dirty="0" smtClean="0">
                <a:latin typeface="Times New Roman" pitchFamily="18" charset="0"/>
                <a:cs typeface="Times New Roman" pitchFamily="18" charset="0"/>
              </a:rPr>
              <a:t>radial symmetry , especially </a:t>
            </a:r>
            <a:r>
              <a:rPr lang="en-US" sz="3200" dirty="0">
                <a:latin typeface="Times New Roman" pitchFamily="18" charset="0"/>
                <a:cs typeface="Times New Roman" pitchFamily="18" charset="0"/>
              </a:rPr>
              <a:t>a cylindrical object. It is most commonly used to hold a rotating tool </a:t>
            </a:r>
            <a:r>
              <a:rPr lang="en-US" sz="3200" dirty="0" smtClean="0">
                <a:latin typeface="Times New Roman" pitchFamily="18" charset="0"/>
                <a:cs typeface="Times New Roman" pitchFamily="18" charset="0"/>
              </a:rPr>
              <a:t>or </a:t>
            </a:r>
            <a:r>
              <a:rPr lang="en-US" sz="3200" dirty="0">
                <a:latin typeface="Times New Roman" pitchFamily="18" charset="0"/>
                <a:cs typeface="Times New Roman" pitchFamily="18" charset="0"/>
              </a:rPr>
              <a:t>a rotating </a:t>
            </a:r>
            <a:r>
              <a:rPr lang="en-US" sz="3200" dirty="0" smtClean="0">
                <a:latin typeface="Times New Roman" pitchFamily="18" charset="0"/>
                <a:cs typeface="Times New Roman" pitchFamily="18" charset="0"/>
              </a:rPr>
              <a:t>work piece.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1032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2959465" cy="584775"/>
          </a:xfrm>
          <a:prstGeom prst="rect">
            <a:avLst/>
          </a:prstGeom>
        </p:spPr>
        <p:txBody>
          <a:bodyPr wrap="none">
            <a:spAutoFit/>
          </a:bodyPr>
          <a:lstStyle/>
          <a:p>
            <a:r>
              <a:rPr lang="en-US" sz="3200" b="1" dirty="0" smtClean="0">
                <a:solidFill>
                  <a:schemeClr val="accent1">
                    <a:lumMod val="60000"/>
                    <a:lumOff val="40000"/>
                  </a:schemeClr>
                </a:solidFill>
                <a:latin typeface="Times New Roman" pitchFamily="18" charset="0"/>
                <a:cs typeface="Times New Roman" pitchFamily="18" charset="0"/>
              </a:rPr>
              <a:t>Types of chucks</a:t>
            </a:r>
            <a:endParaRPr lang="en-US" sz="3200" b="1" dirty="0">
              <a:solidFill>
                <a:schemeClr val="accent1">
                  <a:lumMod val="60000"/>
                  <a:lumOff val="40000"/>
                </a:schemeClr>
              </a:solidFill>
              <a:latin typeface="Times New Roman" pitchFamily="18" charset="0"/>
              <a:cs typeface="Times New Roman" pitchFamily="18" charset="0"/>
            </a:endParaRPr>
          </a:p>
        </p:txBody>
      </p:sp>
      <p:sp>
        <p:nvSpPr>
          <p:cNvPr id="3" name="Rectangle 2"/>
          <p:cNvSpPr/>
          <p:nvPr/>
        </p:nvSpPr>
        <p:spPr>
          <a:xfrm>
            <a:off x="914400" y="1143000"/>
            <a:ext cx="7848600" cy="954107"/>
          </a:xfrm>
          <a:prstGeom prst="rect">
            <a:avLst/>
          </a:prstGeom>
        </p:spPr>
        <p:txBody>
          <a:bodyPr wrap="square">
            <a:spAutoFit/>
          </a:bodyPr>
          <a:lstStyle/>
          <a:p>
            <a:r>
              <a:rPr lang="en-US" sz="2800" b="1" dirty="0" smtClean="0">
                <a:latin typeface="Times New Roman" pitchFamily="18" charset="0"/>
                <a:cs typeface="Times New Roman" pitchFamily="18" charset="0"/>
              </a:rPr>
              <a:t>1.Universal self-centering scroll chucks with two, three , four and six jaws.</a:t>
            </a:r>
            <a:endParaRPr lang="en-US" sz="2800" dirty="0" smtClean="0">
              <a:latin typeface="Times New Roman" pitchFamily="18" charset="0"/>
              <a:cs typeface="Times New Roman" pitchFamily="18" charset="0"/>
            </a:endParaRPr>
          </a:p>
        </p:txBody>
      </p:sp>
      <p:sp>
        <p:nvSpPr>
          <p:cNvPr id="4" name="Rectangle 3"/>
          <p:cNvSpPr/>
          <p:nvPr/>
        </p:nvSpPr>
        <p:spPr>
          <a:xfrm>
            <a:off x="914400" y="2057400"/>
            <a:ext cx="7543800" cy="1077218"/>
          </a:xfrm>
          <a:prstGeom prst="rect">
            <a:avLst/>
          </a:prstGeom>
        </p:spPr>
        <p:txBody>
          <a:bodyPr wrap="square">
            <a:spAutoFit/>
          </a:bodyPr>
          <a:lstStyle/>
          <a:p>
            <a:r>
              <a:rPr lang="en-US" sz="3200" b="1" dirty="0" smtClean="0">
                <a:latin typeface="Times New Roman" pitchFamily="18" charset="0"/>
                <a:cs typeface="Times New Roman" pitchFamily="18" charset="0"/>
              </a:rPr>
              <a:t>2.Independent four jaw chucks (used for odd shaped work piece .</a:t>
            </a:r>
            <a:endParaRPr lang="en-US" sz="3200" dirty="0">
              <a:latin typeface="Times New Roman" pitchFamily="18" charset="0"/>
              <a:cs typeface="Times New Roman" pitchFamily="18" charset="0"/>
            </a:endParaRPr>
          </a:p>
        </p:txBody>
      </p:sp>
      <p:sp>
        <p:nvSpPr>
          <p:cNvPr id="5" name="Rectangle 4"/>
          <p:cNvSpPr/>
          <p:nvPr/>
        </p:nvSpPr>
        <p:spPr>
          <a:xfrm>
            <a:off x="914400" y="3124200"/>
            <a:ext cx="4777270" cy="584775"/>
          </a:xfrm>
          <a:prstGeom prst="rect">
            <a:avLst/>
          </a:prstGeom>
        </p:spPr>
        <p:txBody>
          <a:bodyPr wrap="none">
            <a:spAutoFit/>
          </a:bodyPr>
          <a:lstStyle/>
          <a:p>
            <a:r>
              <a:rPr lang="en-US" sz="3200" b="1" dirty="0" smtClean="0">
                <a:latin typeface="Times New Roman" pitchFamily="18" charset="0"/>
                <a:cs typeface="Times New Roman" pitchFamily="18" charset="0"/>
              </a:rPr>
              <a:t>3. Special top jaws chuck .</a:t>
            </a:r>
            <a:endParaRPr lang="en-US" sz="3200" b="1" dirty="0">
              <a:latin typeface="Times New Roman" pitchFamily="18" charset="0"/>
              <a:cs typeface="Times New Roman" pitchFamily="18" charset="0"/>
            </a:endParaRPr>
          </a:p>
        </p:txBody>
      </p:sp>
      <p:sp>
        <p:nvSpPr>
          <p:cNvPr id="6" name="Rectangle 5"/>
          <p:cNvSpPr/>
          <p:nvPr/>
        </p:nvSpPr>
        <p:spPr>
          <a:xfrm>
            <a:off x="914400" y="3810000"/>
            <a:ext cx="7772400" cy="2677656"/>
          </a:xfrm>
          <a:prstGeom prst="rect">
            <a:avLst/>
          </a:prstGeom>
        </p:spPr>
        <p:txBody>
          <a:bodyPr wrap="square">
            <a:spAutoFit/>
          </a:bodyPr>
          <a:lstStyle/>
          <a:p>
            <a:pPr algn="just"/>
            <a:r>
              <a:rPr lang="en-US" sz="2800" b="1" dirty="0" smtClean="0">
                <a:latin typeface="Times New Roman" pitchFamily="18" charset="0"/>
                <a:cs typeface="Times New Roman" pitchFamily="18" charset="0"/>
              </a:rPr>
              <a:t>4.Rocking jaws on three-jaw chucks helps  to ensure a secure grip on the part regardless of the surface roughness in the gripping area.</a:t>
            </a:r>
          </a:p>
          <a:p>
            <a:pPr algn="just"/>
            <a:r>
              <a:rPr lang="en-US" sz="2800" b="1" dirty="0" smtClean="0">
                <a:latin typeface="Times New Roman" pitchFamily="18" charset="0"/>
                <a:cs typeface="Times New Roman" pitchFamily="18" charset="0"/>
              </a:rPr>
              <a:t>        a) Horizontal</a:t>
            </a:r>
          </a:p>
          <a:p>
            <a:pPr algn="just"/>
            <a:r>
              <a:rPr lang="en-US" sz="2800" b="1" dirty="0" smtClean="0">
                <a:latin typeface="Times New Roman" pitchFamily="18" charset="0"/>
                <a:cs typeface="Times New Roman" pitchFamily="18" charset="0"/>
              </a:rPr>
              <a:t>        b) Vertical </a:t>
            </a:r>
          </a:p>
          <a:p>
            <a:pPr algn="just"/>
            <a:r>
              <a:rPr lang="en-US" sz="2800" b="1" dirty="0" smtClean="0">
                <a:latin typeface="Times New Roman" pitchFamily="18" charset="0"/>
                <a:cs typeface="Times New Roman" pitchFamily="18" charset="0"/>
              </a:rPr>
              <a:t>Out of the three jaws only one is made rocking.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3653949" cy="707886"/>
          </a:xfrm>
          <a:prstGeom prst="rect">
            <a:avLst/>
          </a:prstGeom>
          <a:noFill/>
        </p:spPr>
        <p:txBody>
          <a:bodyPr wrap="none" rtlCol="0">
            <a:spAutoFit/>
          </a:bodyPr>
          <a:lstStyle/>
          <a:p>
            <a:r>
              <a:rPr lang="en-US" sz="4000" b="1" dirty="0" smtClean="0">
                <a:solidFill>
                  <a:schemeClr val="accent1">
                    <a:lumMod val="60000"/>
                    <a:lumOff val="40000"/>
                  </a:schemeClr>
                </a:solidFill>
                <a:latin typeface="Times New Roman" pitchFamily="18" charset="0"/>
                <a:cs typeface="Times New Roman" pitchFamily="18" charset="0"/>
              </a:rPr>
              <a:t>Types of chucks</a:t>
            </a:r>
            <a:endParaRPr lang="en-US" sz="4000" b="1" dirty="0">
              <a:solidFill>
                <a:schemeClr val="accent1">
                  <a:lumMod val="60000"/>
                  <a:lumOff val="40000"/>
                </a:schemeClr>
              </a:solidFill>
              <a:latin typeface="Times New Roman" pitchFamily="18" charset="0"/>
              <a:cs typeface="Times New Roman" pitchFamily="18" charset="0"/>
            </a:endParaRPr>
          </a:p>
        </p:txBody>
      </p:sp>
      <p:sp>
        <p:nvSpPr>
          <p:cNvPr id="3" name="TextBox 2"/>
          <p:cNvSpPr txBox="1"/>
          <p:nvPr/>
        </p:nvSpPr>
        <p:spPr>
          <a:xfrm>
            <a:off x="609600" y="5715000"/>
            <a:ext cx="8305800" cy="861774"/>
          </a:xfrm>
          <a:prstGeom prst="rect">
            <a:avLst/>
          </a:prstGeom>
          <a:noFill/>
        </p:spPr>
        <p:txBody>
          <a:bodyPr wrap="square" rtlCol="0">
            <a:spAutoFit/>
          </a:bodyPr>
          <a:lstStyle/>
          <a:p>
            <a:endParaRPr lang="en-US" sz="3200" dirty="0" smtClean="0"/>
          </a:p>
          <a:p>
            <a:pPr marL="342900" indent="-342900">
              <a:buAutoNum type="arabicPeriod"/>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2819400"/>
            <a:ext cx="2743200" cy="3543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514600"/>
            <a:ext cx="3003844" cy="36108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91200" y="2895600"/>
            <a:ext cx="3048000" cy="3695700"/>
          </a:xfrm>
          <a:prstGeom prst="rect">
            <a:avLst/>
          </a:prstGeom>
        </p:spPr>
      </p:pic>
      <p:sp>
        <p:nvSpPr>
          <p:cNvPr id="8" name="Rectangle 7"/>
          <p:cNvSpPr/>
          <p:nvPr/>
        </p:nvSpPr>
        <p:spPr>
          <a:xfrm>
            <a:off x="533400" y="1143000"/>
            <a:ext cx="8229600" cy="954107"/>
          </a:xfrm>
          <a:prstGeom prst="rect">
            <a:avLst/>
          </a:prstGeom>
        </p:spPr>
        <p:txBody>
          <a:bodyPr wrap="square">
            <a:spAutoFit/>
          </a:bodyPr>
          <a:lstStyle/>
          <a:p>
            <a:pPr algn="ctr"/>
            <a:r>
              <a:rPr lang="en-US" sz="2800" b="1" dirty="0" smtClean="0">
                <a:latin typeface="Times New Roman" pitchFamily="18" charset="0"/>
                <a:cs typeface="Times New Roman" pitchFamily="18" charset="0"/>
              </a:rPr>
              <a:t>1.Universal self-centering scroll chucks with two, three , four and six jaws</a:t>
            </a:r>
            <a:r>
              <a:rPr lang="en-US"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195607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Special Bushings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sz="2800" dirty="0" smtClean="0">
                <a:latin typeface="Times New Roman" pitchFamily="18" charset="0"/>
                <a:cs typeface="Times New Roman" pitchFamily="18" charset="0"/>
              </a:rPr>
              <a:t>Used for special operations.</a:t>
            </a:r>
          </a:p>
          <a:p>
            <a:pPr algn="just">
              <a:buNone/>
            </a:pPr>
            <a:r>
              <a:rPr lang="en-US" sz="2800" dirty="0" smtClean="0">
                <a:latin typeface="Times New Roman" pitchFamily="18" charset="0"/>
                <a:cs typeface="Times New Roman" pitchFamily="18" charset="0"/>
              </a:rPr>
              <a:t>Problem: Case-1: Two or more holes may be so close  together that it is impossible to have an  individual standard bushings for each hole.</a:t>
            </a:r>
          </a:p>
          <a:p>
            <a:pPr algn="just">
              <a:buNone/>
            </a:pPr>
            <a:r>
              <a:rPr lang="en-US" sz="2800" dirty="0" smtClean="0">
                <a:latin typeface="Times New Roman" pitchFamily="18" charset="0"/>
                <a:cs typeface="Times New Roman" pitchFamily="18" charset="0"/>
              </a:rPr>
              <a:t>Solution:</a:t>
            </a:r>
          </a:p>
          <a:p>
            <a:pPr marL="514350" indent="-514350" algn="just">
              <a:buAutoNum type="alphaLcPeriod"/>
            </a:pPr>
            <a:r>
              <a:rPr lang="en-US" sz="2800" dirty="0" smtClean="0">
                <a:latin typeface="Times New Roman" pitchFamily="18" charset="0"/>
                <a:cs typeface="Times New Roman" pitchFamily="18" charset="0"/>
              </a:rPr>
              <a:t>Standard thin wall bushings may be used.</a:t>
            </a:r>
          </a:p>
          <a:p>
            <a:pPr marL="514350" indent="-514350" algn="just">
              <a:buAutoNum type="alphaLcPeriod"/>
            </a:pPr>
            <a:r>
              <a:rPr lang="en-US" sz="2800" dirty="0" smtClean="0">
                <a:latin typeface="Times New Roman" pitchFamily="18" charset="0"/>
                <a:cs typeface="Times New Roman" pitchFamily="18" charset="0"/>
              </a:rPr>
              <a:t> Use a standard bushing containing two holes.</a:t>
            </a:r>
            <a:endParaRPr lang="en-US"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914400"/>
            <a:ext cx="8458200" cy="5943600"/>
          </a:xfrm>
        </p:spPr>
        <p:txBody>
          <a:bodyPr/>
          <a:lstStyle/>
          <a:p>
            <a:pPr eaLnBrk="1" hangingPunct="1">
              <a:buFontTx/>
              <a:buNone/>
            </a:pPr>
            <a:r>
              <a:rPr lang="en-US" b="1" u="sng" dirty="0" smtClean="0">
                <a:latin typeface="Times New Roman" pitchFamily="18" charset="0"/>
                <a:cs typeface="Times New Roman" pitchFamily="18" charset="0"/>
              </a:rPr>
              <a:t>Three-jaw Universal Chucks:</a:t>
            </a:r>
          </a:p>
          <a:p>
            <a:pPr algn="just" eaLnBrk="1" hangingPunct="1"/>
            <a:r>
              <a:rPr lang="en-US" dirty="0" smtClean="0">
                <a:latin typeface="Times New Roman" pitchFamily="18" charset="0"/>
                <a:cs typeface="Times New Roman" pitchFamily="18" charset="0"/>
              </a:rPr>
              <a:t>Three-jaw chucks used for circular and hexagonal work</a:t>
            </a:r>
          </a:p>
          <a:p>
            <a:pPr algn="just" eaLnBrk="1" hangingPunct="1"/>
            <a:r>
              <a:rPr lang="en-US" dirty="0" smtClean="0">
                <a:latin typeface="Times New Roman" pitchFamily="18" charset="0"/>
                <a:cs typeface="Times New Roman" pitchFamily="18" charset="0"/>
              </a:rPr>
              <a:t>Three-jaw chucks are usually self-centering</a:t>
            </a:r>
          </a:p>
          <a:p>
            <a:pPr algn="just" eaLnBrk="1" hangingPunct="1"/>
            <a:r>
              <a:rPr lang="en-US" dirty="0" smtClean="0">
                <a:latin typeface="Times New Roman" pitchFamily="18" charset="0"/>
                <a:cs typeface="Times New Roman" pitchFamily="18" charset="0"/>
              </a:rPr>
              <a:t>Three jaws move simultaneously when adjusted</a:t>
            </a:r>
          </a:p>
          <a:p>
            <a:pPr algn="just" eaLnBrk="1" hangingPunct="1"/>
            <a:r>
              <a:rPr lang="en-US" dirty="0" smtClean="0">
                <a:latin typeface="Times New Roman" pitchFamily="18" charset="0"/>
                <a:cs typeface="Times New Roman" pitchFamily="18" charset="0"/>
              </a:rPr>
              <a:t>This simultaneous movement is caused by a scroll plate into which all three jaws fit</a:t>
            </a:r>
          </a:p>
          <a:p>
            <a:pPr algn="just" eaLnBrk="1" hangingPunct="1"/>
            <a:r>
              <a:rPr lang="en-US" dirty="0" smtClean="0">
                <a:latin typeface="Times New Roman" pitchFamily="18" charset="0"/>
                <a:cs typeface="Times New Roman" pitchFamily="18" charset="0"/>
              </a:rPr>
              <a:t>They are usually provided with two set of jaws, one for outside chucking and the other for inside chucking</a:t>
            </a:r>
          </a:p>
          <a:p>
            <a:pPr eaLnBrk="1" hangingPunct="1">
              <a:buFontTx/>
              <a:buNone/>
            </a:pPr>
            <a:endParaRPr lang="en-US" u="sng"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715000"/>
            <a:ext cx="8305800" cy="1723549"/>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Fig: Universal self-centering scroll chucks with three jaws</a:t>
            </a:r>
            <a:r>
              <a:rPr lang="en-US" sz="2800" dirty="0" smtClean="0">
                <a:latin typeface="Times New Roman" pitchFamily="18" charset="0"/>
                <a:cs typeface="Times New Roman" pitchFamily="18" charset="0"/>
              </a:rPr>
              <a:t>.</a:t>
            </a:r>
          </a:p>
          <a:p>
            <a:endParaRPr lang="en-US" sz="3200" dirty="0" smtClean="0"/>
          </a:p>
          <a:p>
            <a:pPr marL="342900" indent="-342900">
              <a:buAutoNum type="arabicPeriod"/>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914400"/>
            <a:ext cx="7696200" cy="4114800"/>
          </a:xfrm>
          <a:prstGeom prst="rect">
            <a:avLst/>
          </a:prstGeom>
        </p:spPr>
      </p:pic>
    </p:spTree>
    <p:extLst>
      <p:ext uri="{BB962C8B-B14F-4D97-AF65-F5344CB8AC3E}">
        <p14:creationId xmlns:p14="http://schemas.microsoft.com/office/powerpoint/2010/main" xmlns="" val="1956079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4600" y="2133600"/>
            <a:ext cx="4507268" cy="4492244"/>
          </a:xfrm>
          <a:prstGeom prst="rect">
            <a:avLst/>
          </a:prstGeom>
        </p:spPr>
      </p:pic>
      <p:sp>
        <p:nvSpPr>
          <p:cNvPr id="4" name="Rectangle 3"/>
          <p:cNvSpPr/>
          <p:nvPr/>
        </p:nvSpPr>
        <p:spPr>
          <a:xfrm>
            <a:off x="762000" y="381000"/>
            <a:ext cx="8077200" cy="954107"/>
          </a:xfrm>
          <a:prstGeom prst="rect">
            <a:avLst/>
          </a:prstGeom>
        </p:spPr>
        <p:txBody>
          <a:bodyPr wrap="square">
            <a:spAutoFit/>
          </a:bodyPr>
          <a:lstStyle/>
          <a:p>
            <a:pPr algn="ctr"/>
            <a:r>
              <a:rPr lang="en-US" sz="2800" b="1" dirty="0" smtClean="0">
                <a:latin typeface="Times New Roman" pitchFamily="18" charset="0"/>
                <a:cs typeface="Times New Roman" pitchFamily="18" charset="0"/>
              </a:rPr>
              <a:t>2.Independent four jaw chucks (for odd shaped work piece )</a:t>
            </a:r>
          </a:p>
        </p:txBody>
      </p:sp>
    </p:spTree>
    <p:extLst>
      <p:ext uri="{BB962C8B-B14F-4D97-AF65-F5344CB8AC3E}">
        <p14:creationId xmlns:p14="http://schemas.microsoft.com/office/powerpoint/2010/main" xmlns="" val="3572310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304800" y="533400"/>
            <a:ext cx="8610600" cy="6096000"/>
          </a:xfrm>
        </p:spPr>
        <p:txBody>
          <a:bodyPr/>
          <a:lstStyle/>
          <a:p>
            <a:pPr eaLnBrk="1" hangingPunct="1">
              <a:buFontTx/>
              <a:buNone/>
            </a:pPr>
            <a:r>
              <a:rPr lang="en-US" b="1" u="sng" dirty="0" smtClean="0">
                <a:latin typeface="Times New Roman" pitchFamily="18" charset="0"/>
                <a:cs typeface="Times New Roman" pitchFamily="18" charset="0"/>
              </a:rPr>
              <a:t>Four-jaw Independent Chucks:</a:t>
            </a:r>
          </a:p>
          <a:p>
            <a:pPr algn="just" eaLnBrk="1" hangingPunct="1"/>
            <a:r>
              <a:rPr lang="en-US" dirty="0" smtClean="0">
                <a:latin typeface="Times New Roman" pitchFamily="18" charset="0"/>
                <a:cs typeface="Times New Roman" pitchFamily="18" charset="0"/>
              </a:rPr>
              <a:t>4-jaw chucks are usually non-self-centering</a:t>
            </a:r>
          </a:p>
          <a:p>
            <a:pPr algn="just" eaLnBrk="1" hangingPunct="1"/>
            <a:r>
              <a:rPr lang="en-US" dirty="0" smtClean="0">
                <a:latin typeface="Times New Roman" pitchFamily="18" charset="0"/>
                <a:cs typeface="Times New Roman" pitchFamily="18" charset="0"/>
              </a:rPr>
              <a:t>Each jaw can be moved independently</a:t>
            </a:r>
          </a:p>
          <a:p>
            <a:pPr algn="just" eaLnBrk="1" hangingPunct="1"/>
            <a:r>
              <a:rPr lang="en-US" dirty="0" smtClean="0">
                <a:latin typeface="Times New Roman" pitchFamily="18" charset="0"/>
                <a:cs typeface="Times New Roman" pitchFamily="18" charset="0"/>
              </a:rPr>
              <a:t>Ideal for gripping round, square, hexagonal and irregularly shaped work pieces.</a:t>
            </a:r>
          </a:p>
          <a:p>
            <a:pPr algn="just" eaLnBrk="1" hangingPunct="1"/>
            <a:r>
              <a:rPr lang="en-US" dirty="0" smtClean="0">
                <a:latin typeface="Times New Roman" pitchFamily="18" charset="0"/>
                <a:cs typeface="Times New Roman" pitchFamily="18" charset="0"/>
              </a:rPr>
              <a:t>The jaws can be reversed to hold work by inside diameter</a:t>
            </a:r>
          </a:p>
          <a:p>
            <a:pPr algn="just" eaLnBrk="1" hangingPunct="1"/>
            <a:r>
              <a:rPr lang="en-US" dirty="0" smtClean="0">
                <a:latin typeface="Times New Roman" pitchFamily="18" charset="0"/>
                <a:cs typeface="Times New Roman" pitchFamily="18" charset="0"/>
              </a:rPr>
              <a:t>Multi-jaw chucks (6 or 8 jaws) for special purpose and high standards of accuracy</a:t>
            </a:r>
          </a:p>
          <a:p>
            <a:pPr eaLnBrk="1" hangingPunct="1">
              <a:buFontTx/>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43200" y="1752600"/>
            <a:ext cx="4191000" cy="4191000"/>
          </a:xfrm>
          <a:prstGeom prst="rect">
            <a:avLst/>
          </a:prstGeom>
        </p:spPr>
      </p:pic>
      <p:sp>
        <p:nvSpPr>
          <p:cNvPr id="4" name="TextBox 3"/>
          <p:cNvSpPr txBox="1"/>
          <p:nvPr/>
        </p:nvSpPr>
        <p:spPr>
          <a:xfrm>
            <a:off x="2743200" y="381000"/>
            <a:ext cx="3813865" cy="523220"/>
          </a:xfrm>
          <a:prstGeom prst="rect">
            <a:avLst/>
          </a:prstGeom>
          <a:noFill/>
        </p:spPr>
        <p:txBody>
          <a:bodyPr wrap="none" rtlCol="0">
            <a:spAutoFit/>
          </a:bodyPr>
          <a:lstStyle/>
          <a:p>
            <a:r>
              <a:rPr lang="en-US" sz="2800" b="1" dirty="0" smtClean="0"/>
              <a:t>3. Special top jaws chuck </a:t>
            </a:r>
            <a:endParaRPr lang="en-US" sz="2800" b="1" dirty="0"/>
          </a:p>
        </p:txBody>
      </p:sp>
    </p:spTree>
    <p:extLst>
      <p:ext uri="{BB962C8B-B14F-4D97-AF65-F5344CB8AC3E}">
        <p14:creationId xmlns:p14="http://schemas.microsoft.com/office/powerpoint/2010/main" xmlns="" val="178806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2590801"/>
            <a:ext cx="3234605" cy="3657600"/>
          </a:xfrm>
          <a:prstGeom prst="rect">
            <a:avLst/>
          </a:prstGeom>
        </p:spPr>
      </p:pic>
      <p:sp>
        <p:nvSpPr>
          <p:cNvPr id="3" name="Rectangle 2"/>
          <p:cNvSpPr/>
          <p:nvPr/>
        </p:nvSpPr>
        <p:spPr>
          <a:xfrm>
            <a:off x="609600" y="304800"/>
            <a:ext cx="7848600" cy="1938992"/>
          </a:xfrm>
          <a:prstGeom prst="rect">
            <a:avLst/>
          </a:prstGeom>
        </p:spPr>
        <p:txBody>
          <a:bodyPr wrap="square">
            <a:spAutoFit/>
          </a:bodyPr>
          <a:lstStyle/>
          <a:p>
            <a:pPr algn="ctr"/>
            <a:r>
              <a:rPr lang="en-US" sz="2400" b="1" dirty="0" smtClean="0">
                <a:latin typeface="Times New Roman" pitchFamily="18" charset="0"/>
                <a:cs typeface="Times New Roman" pitchFamily="18" charset="0"/>
              </a:rPr>
              <a:t>4.Rocking jaws on three-jaw chucks to secure the w/p properly regardless of the surface roughness .</a:t>
            </a:r>
          </a:p>
          <a:p>
            <a:pPr algn="ctr"/>
            <a:r>
              <a:rPr lang="en-US" sz="2400" b="1" dirty="0" smtClean="0">
                <a:latin typeface="Times New Roman" pitchFamily="18" charset="0"/>
                <a:cs typeface="Times New Roman" pitchFamily="18" charset="0"/>
              </a:rPr>
              <a:t>        a) Horizontal</a:t>
            </a:r>
          </a:p>
          <a:p>
            <a:pPr algn="ctr"/>
            <a:r>
              <a:rPr lang="en-US" sz="2400" b="1" dirty="0" smtClean="0">
                <a:latin typeface="Times New Roman" pitchFamily="18" charset="0"/>
                <a:cs typeface="Times New Roman" pitchFamily="18" charset="0"/>
              </a:rPr>
              <a:t>        b) Vertical </a:t>
            </a:r>
          </a:p>
          <a:p>
            <a:pPr algn="ctr"/>
            <a:r>
              <a:rPr lang="en-US" sz="2400" b="1" dirty="0" smtClean="0">
                <a:latin typeface="Times New Roman" pitchFamily="18" charset="0"/>
                <a:cs typeface="Times New Roman" pitchFamily="18" charset="0"/>
              </a:rPr>
              <a:t>Out of the three jaws only one is made rocking.</a:t>
            </a:r>
          </a:p>
        </p:txBody>
      </p:sp>
    </p:spTree>
    <p:extLst>
      <p:ext uri="{BB962C8B-B14F-4D97-AF65-F5344CB8AC3E}">
        <p14:creationId xmlns:p14="http://schemas.microsoft.com/office/powerpoint/2010/main" xmlns="" val="3301877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81000" y="457200"/>
            <a:ext cx="8534400" cy="5791200"/>
          </a:xfrm>
        </p:spPr>
        <p:txBody>
          <a:bodyPr/>
          <a:lstStyle/>
          <a:p>
            <a:pPr eaLnBrk="1" hangingPunct="1">
              <a:buFontTx/>
              <a:buNone/>
            </a:pPr>
            <a:r>
              <a:rPr lang="en-US" dirty="0" smtClean="0"/>
              <a:t>	</a:t>
            </a:r>
            <a:r>
              <a:rPr lang="en-US" sz="3600" b="1" dirty="0" smtClean="0">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Faceplates:</a:t>
            </a:r>
          </a:p>
          <a:p>
            <a:pPr eaLnBrk="1" hangingPunct="1">
              <a:buFontTx/>
              <a:buNone/>
            </a:pPr>
            <a:r>
              <a:rPr lang="en-US" sz="3600" dirty="0" smtClean="0">
                <a:latin typeface="Times New Roman" pitchFamily="18" charset="0"/>
                <a:cs typeface="Times New Roman" pitchFamily="18" charset="0"/>
              </a:rPr>
              <a:t>Faceplate fixture will rotate with work piece.</a:t>
            </a:r>
          </a:p>
          <a:p>
            <a:pPr algn="just" eaLnBrk="1" hangingPunct="1"/>
            <a:r>
              <a:rPr lang="en-US" dirty="0" smtClean="0"/>
              <a:t>Circular metal plate fixed to the end of spindle</a:t>
            </a:r>
          </a:p>
          <a:p>
            <a:pPr algn="just" eaLnBrk="1" hangingPunct="1"/>
            <a:r>
              <a:rPr lang="en-US" dirty="0" smtClean="0"/>
              <a:t>Used to hold work that is too large or of such a shape that it cannot be held in a chuck or between centers</a:t>
            </a:r>
          </a:p>
          <a:p>
            <a:pPr algn="just" eaLnBrk="1" hangingPunct="1"/>
            <a:r>
              <a:rPr lang="en-US" dirty="0" smtClean="0"/>
              <a:t>It has slots or threaded holes</a:t>
            </a:r>
          </a:p>
          <a:p>
            <a:pPr algn="just" eaLnBrk="1" hangingPunct="1"/>
            <a:r>
              <a:rPr lang="en-US" dirty="0" smtClean="0"/>
              <a:t>Work piece is clamped using T-nuts in the slots or threaded holes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48800"/>
            <a:ext cx="8077200" cy="5509200"/>
          </a:xfrm>
          <a:prstGeom prst="rect">
            <a:avLst/>
          </a:prstGeom>
        </p:spPr>
        <p:txBody>
          <a:bodyPr wrap="square">
            <a:spAutoFit/>
          </a:bodyPr>
          <a:lstStyle/>
          <a:p>
            <a:pPr algn="just">
              <a:buFont typeface="Wingdings" panose="05000000000000000000" pitchFamily="2" charset="2"/>
              <a:buChar char="Ø"/>
            </a:pPr>
            <a:r>
              <a:rPr lang="en-US" sz="3200" dirty="0"/>
              <a:t>Types:</a:t>
            </a:r>
          </a:p>
          <a:p>
            <a:pPr marL="571500" indent="-571500" algn="just">
              <a:buFont typeface="+mj-lt"/>
              <a:buAutoNum type="romanLcPeriod"/>
            </a:pPr>
            <a:r>
              <a:rPr lang="en-US" sz="3200" dirty="0"/>
              <a:t>With counter weight</a:t>
            </a:r>
          </a:p>
          <a:p>
            <a:pPr marL="571500" indent="-571500" algn="just">
              <a:buFont typeface="+mj-lt"/>
              <a:buAutoNum type="romanLcPeriod"/>
            </a:pPr>
            <a:r>
              <a:rPr lang="en-US" sz="3200" dirty="0"/>
              <a:t>Without counter </a:t>
            </a:r>
            <a:r>
              <a:rPr lang="en-US" sz="3200" dirty="0" smtClean="0"/>
              <a:t>weight</a:t>
            </a:r>
          </a:p>
          <a:p>
            <a:pPr marL="571500" indent="-571500" algn="just"/>
            <a:endParaRPr lang="en-US" sz="3200" dirty="0"/>
          </a:p>
          <a:p>
            <a:pPr marL="571500" indent="-571500" algn="just"/>
            <a:r>
              <a:rPr lang="en-US" sz="3200" dirty="0" smtClean="0"/>
              <a:t>With counterweights can also divided into:</a:t>
            </a:r>
          </a:p>
          <a:p>
            <a:pPr marL="571500" indent="-571500" algn="just"/>
            <a:r>
              <a:rPr lang="en-US" sz="3200" dirty="0" smtClean="0"/>
              <a:t>1.Fixed counter weight type.</a:t>
            </a:r>
          </a:p>
          <a:p>
            <a:pPr marL="571500" indent="-571500" algn="just"/>
            <a:r>
              <a:rPr lang="en-US" sz="3200" dirty="0" smtClean="0"/>
              <a:t>2. Adjustable counter weight type.</a:t>
            </a:r>
          </a:p>
          <a:p>
            <a:pPr marL="571500" indent="-571500" algn="just"/>
            <a:endParaRPr lang="en-US" sz="3200" dirty="0"/>
          </a:p>
          <a:p>
            <a:pPr algn="just"/>
            <a:r>
              <a:rPr lang="en-US" sz="3200" dirty="0" smtClean="0"/>
              <a:t>Counter </a:t>
            </a:r>
            <a:r>
              <a:rPr lang="en-US" sz="3200" dirty="0"/>
              <a:t>weight/ counter poises are used to dynamically balance the faceplate fixtures.</a:t>
            </a:r>
          </a:p>
          <a:p>
            <a:pPr algn="just"/>
            <a:endParaRPr lang="en-US" sz="3200" dirty="0"/>
          </a:p>
        </p:txBody>
      </p:sp>
      <p:sp>
        <p:nvSpPr>
          <p:cNvPr id="3" name="Rectangle 2"/>
          <p:cNvSpPr/>
          <p:nvPr/>
        </p:nvSpPr>
        <p:spPr>
          <a:xfrm>
            <a:off x="685800" y="762000"/>
            <a:ext cx="4242443" cy="584775"/>
          </a:xfrm>
          <a:prstGeom prst="rect">
            <a:avLst/>
          </a:prstGeom>
        </p:spPr>
        <p:txBody>
          <a:bodyPr wrap="none">
            <a:spAutoFit/>
          </a:bodyPr>
          <a:lstStyle/>
          <a:p>
            <a:r>
              <a:rPr lang="en-US" sz="3200" b="1" u="sng" dirty="0" smtClean="0">
                <a:latin typeface="Times New Roman" pitchFamily="18" charset="0"/>
                <a:cs typeface="Times New Roman" pitchFamily="18" charset="0"/>
              </a:rPr>
              <a:t>Faceplate fixture types</a:t>
            </a:r>
            <a:r>
              <a:rPr lang="en-US" b="1" u="sng" dirty="0" smtClean="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xmlns="" val="426694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458200" cy="1938992"/>
          </a:xfrm>
          <a:prstGeom prst="rect">
            <a:avLst/>
          </a:prstGeom>
          <a:noFill/>
        </p:spPr>
        <p:txBody>
          <a:bodyPr wrap="square" rtlCol="0">
            <a:spAutoFit/>
          </a:bodyPr>
          <a:lstStyle/>
          <a:p>
            <a:pPr algn="just"/>
            <a:r>
              <a:rPr lang="en-US" sz="2800" b="1" dirty="0">
                <a:latin typeface="Times New Roman" pitchFamily="18" charset="0"/>
                <a:cs typeface="Times New Roman" pitchFamily="18" charset="0"/>
              </a:rPr>
              <a:t>Faceplate </a:t>
            </a:r>
            <a:r>
              <a:rPr lang="en-US" sz="2800" b="1" dirty="0" smtClean="0">
                <a:latin typeface="Times New Roman" pitchFamily="18" charset="0"/>
                <a:cs typeface="Times New Roman" pitchFamily="18" charset="0"/>
              </a:rPr>
              <a:t>fixtures </a:t>
            </a:r>
            <a:r>
              <a:rPr lang="en-US" sz="2800" dirty="0" smtClean="0">
                <a:latin typeface="Times New Roman" pitchFamily="18" charset="0"/>
                <a:cs typeface="Times New Roman" pitchFamily="18" charset="0"/>
              </a:rPr>
              <a:t>Are </a:t>
            </a:r>
            <a:r>
              <a:rPr lang="en-US" sz="2800" dirty="0">
                <a:latin typeface="Times New Roman" pitchFamily="18" charset="0"/>
                <a:cs typeface="Times New Roman" pitchFamily="18" charset="0"/>
              </a:rPr>
              <a:t>fixed with standard faceplate and the work-piece is mounted on the fixture</a:t>
            </a:r>
            <a:r>
              <a:rPr lang="en-US" sz="2800" dirty="0" smtClean="0">
                <a:latin typeface="Times New Roman" pitchFamily="18" charset="0"/>
                <a:cs typeface="Times New Roman" pitchFamily="18" charset="0"/>
              </a:rPr>
              <a:t>.</a:t>
            </a:r>
          </a:p>
          <a:p>
            <a:endParaRPr lang="en-US" sz="3200" dirty="0"/>
          </a:p>
          <a:p>
            <a:endParaRPr lang="en-US" sz="3200" dirty="0"/>
          </a:p>
        </p:txBody>
      </p:sp>
      <p:sp>
        <p:nvSpPr>
          <p:cNvPr id="5" name="TextBox 4"/>
          <p:cNvSpPr txBox="1"/>
          <p:nvPr/>
        </p:nvSpPr>
        <p:spPr>
          <a:xfrm>
            <a:off x="990600" y="6248400"/>
            <a:ext cx="853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Fig: Simple faceplate fixture/Simple faceplate fixture without counterweight.</a:t>
            </a:r>
            <a:endParaRPr lang="en-US" dirty="0">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a:srcRect/>
          <a:stretch>
            <a:fillRect/>
          </a:stretch>
        </p:blipFill>
        <p:spPr bwMode="auto">
          <a:xfrm rot="-162994">
            <a:off x="945739" y="1468142"/>
            <a:ext cx="7401152" cy="4713421"/>
          </a:xfrm>
          <a:prstGeom prst="rect">
            <a:avLst/>
          </a:prstGeom>
          <a:noFill/>
          <a:ln w="9525">
            <a:noFill/>
            <a:miter lim="800000"/>
            <a:headEnd/>
            <a:tailEnd/>
          </a:ln>
        </p:spPr>
      </p:pic>
    </p:spTree>
    <p:extLst>
      <p:ext uri="{BB962C8B-B14F-4D97-AF65-F5344CB8AC3E}">
        <p14:creationId xmlns:p14="http://schemas.microsoft.com/office/powerpoint/2010/main" xmlns="" val="408165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b="1" u="sng" smtClean="0"/>
              <a:t>FACEPLATE AND T-NUTS</a:t>
            </a:r>
          </a:p>
        </p:txBody>
      </p:sp>
      <p:pic>
        <p:nvPicPr>
          <p:cNvPr id="99331" name="Picture 4"/>
          <p:cNvPicPr>
            <a:picLocks noGrp="1" noChangeAspect="1" noChangeArrowheads="1"/>
          </p:cNvPicPr>
          <p:nvPr>
            <p:ph type="body" idx="1"/>
          </p:nvPr>
        </p:nvPicPr>
        <p:blipFill>
          <a:blip r:embed="rId2"/>
          <a:srcRect/>
          <a:stretch>
            <a:fillRect/>
          </a:stretch>
        </p:blipFill>
        <p:spPr>
          <a:xfrm>
            <a:off x="609600" y="2133600"/>
            <a:ext cx="3505200" cy="3429000"/>
          </a:xfrm>
          <a:noFill/>
        </p:spPr>
      </p:pic>
      <p:pic>
        <p:nvPicPr>
          <p:cNvPr id="99332" name="Picture 6"/>
          <p:cNvPicPr>
            <a:picLocks noChangeAspect="1" noChangeArrowheads="1"/>
          </p:cNvPicPr>
          <p:nvPr/>
        </p:nvPicPr>
        <p:blipFill>
          <a:blip r:embed="rId3"/>
          <a:srcRect/>
          <a:stretch>
            <a:fillRect/>
          </a:stretch>
        </p:blipFill>
        <p:spPr bwMode="auto">
          <a:xfrm>
            <a:off x="4495800" y="2133600"/>
            <a:ext cx="3276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AMUL\Desktop\Capture2.PNG"/>
          <p:cNvPicPr>
            <a:picLocks noChangeAspect="1" noChangeArrowheads="1"/>
          </p:cNvPicPr>
          <p:nvPr/>
        </p:nvPicPr>
        <p:blipFill>
          <a:blip r:embed="rId2"/>
          <a:srcRect/>
          <a:stretch>
            <a:fillRect/>
          </a:stretch>
        </p:blipFill>
        <p:spPr bwMode="auto">
          <a:xfrm>
            <a:off x="1524000" y="533400"/>
            <a:ext cx="2324100" cy="3181350"/>
          </a:xfrm>
          <a:prstGeom prst="rect">
            <a:avLst/>
          </a:prstGeom>
          <a:noFill/>
        </p:spPr>
      </p:pic>
      <p:pic>
        <p:nvPicPr>
          <p:cNvPr id="2051" name="Picture 3" descr="C:\Users\ANAMUL\Desktop\Capture4.PNG"/>
          <p:cNvPicPr>
            <a:picLocks noChangeAspect="1" noChangeArrowheads="1"/>
          </p:cNvPicPr>
          <p:nvPr/>
        </p:nvPicPr>
        <p:blipFill>
          <a:blip r:embed="rId3"/>
          <a:srcRect/>
          <a:stretch>
            <a:fillRect/>
          </a:stretch>
        </p:blipFill>
        <p:spPr bwMode="auto">
          <a:xfrm>
            <a:off x="4876800" y="609600"/>
            <a:ext cx="2847975" cy="3105150"/>
          </a:xfrm>
          <a:prstGeom prst="rect">
            <a:avLst/>
          </a:prstGeom>
          <a:noFill/>
        </p:spPr>
      </p:pic>
      <p:sp>
        <p:nvSpPr>
          <p:cNvPr id="6" name="TextBox 5"/>
          <p:cNvSpPr txBox="1"/>
          <p:nvPr/>
        </p:nvSpPr>
        <p:spPr>
          <a:xfrm>
            <a:off x="1143000" y="4114800"/>
            <a:ext cx="3733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 B(two holes in one bushing)</a:t>
            </a:r>
            <a:endParaRPr lang="en-US" b="1" dirty="0">
              <a:latin typeface="Times New Roman" pitchFamily="18" charset="0"/>
              <a:cs typeface="Times New Roman" pitchFamily="18" charset="0"/>
            </a:endParaRPr>
          </a:p>
        </p:txBody>
      </p:sp>
      <p:sp>
        <p:nvSpPr>
          <p:cNvPr id="7" name="TextBox 6"/>
          <p:cNvSpPr txBox="1"/>
          <p:nvPr/>
        </p:nvSpPr>
        <p:spPr>
          <a:xfrm>
            <a:off x="4876800" y="4114800"/>
            <a:ext cx="47244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 : C (eccentric bushings)</a:t>
            </a:r>
            <a:endParaRPr lang="en-US"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b="1" u="sng" smtClean="0"/>
              <a:t>FACEPLATES</a:t>
            </a:r>
          </a:p>
        </p:txBody>
      </p:sp>
      <p:pic>
        <p:nvPicPr>
          <p:cNvPr id="100355" name="Picture 7"/>
          <p:cNvPicPr>
            <a:picLocks noChangeAspect="1" noChangeArrowheads="1"/>
          </p:cNvPicPr>
          <p:nvPr/>
        </p:nvPicPr>
        <p:blipFill>
          <a:blip r:embed="rId2"/>
          <a:srcRect/>
          <a:stretch>
            <a:fillRect/>
          </a:stretch>
        </p:blipFill>
        <p:spPr bwMode="auto">
          <a:xfrm>
            <a:off x="914400" y="1905000"/>
            <a:ext cx="705326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52400"/>
            <a:ext cx="8229600" cy="1143000"/>
          </a:xfrm>
        </p:spPr>
        <p:txBody>
          <a:bodyPr/>
          <a:lstStyle/>
          <a:p>
            <a:pPr eaLnBrk="1" hangingPunct="1"/>
            <a:r>
              <a:rPr lang="en-US" sz="4000" b="1" u="sng" dirty="0" smtClean="0"/>
              <a:t>LATHE FIXTURES(</a:t>
            </a:r>
            <a:r>
              <a:rPr lang="en-US" sz="4000" b="1" u="sng" dirty="0" err="1" smtClean="0"/>
              <a:t>Cont,d</a:t>
            </a:r>
            <a:r>
              <a:rPr lang="en-US" sz="4000" b="1" u="sng" dirty="0" smtClean="0"/>
              <a:t>)</a:t>
            </a:r>
          </a:p>
        </p:txBody>
      </p:sp>
      <p:sp>
        <p:nvSpPr>
          <p:cNvPr id="96259" name="Rectangle 3"/>
          <p:cNvSpPr>
            <a:spLocks noGrp="1" noChangeArrowheads="1"/>
          </p:cNvSpPr>
          <p:nvPr>
            <p:ph type="body" idx="1"/>
          </p:nvPr>
        </p:nvSpPr>
        <p:spPr>
          <a:xfrm>
            <a:off x="457200" y="1447800"/>
            <a:ext cx="8458200" cy="4525963"/>
          </a:xfrm>
        </p:spPr>
        <p:txBody>
          <a:bodyPr>
            <a:normAutofit fontScale="92500" lnSpcReduction="10000"/>
          </a:bodyPr>
          <a:lstStyle/>
          <a:p>
            <a:pPr eaLnBrk="1" hangingPunct="1">
              <a:buFontTx/>
              <a:buNone/>
            </a:pPr>
            <a:r>
              <a:rPr lang="en-US" dirty="0" smtClean="0"/>
              <a:t>	</a:t>
            </a:r>
            <a:r>
              <a:rPr lang="en-US" b="1" u="sng" dirty="0" smtClean="0">
                <a:latin typeface="Times New Roman" pitchFamily="18" charset="0"/>
                <a:cs typeface="Times New Roman" pitchFamily="18" charset="0"/>
              </a:rPr>
              <a:t>Magnetic Chucks</a:t>
            </a:r>
            <a:r>
              <a:rPr lang="en-US" u="sng" dirty="0" smtClean="0"/>
              <a:t>:</a:t>
            </a:r>
          </a:p>
          <a:p>
            <a:pPr algn="just" eaLnBrk="1" hangingPunct="1"/>
            <a:r>
              <a:rPr lang="en-US" dirty="0" smtClean="0"/>
              <a:t>It has the advantage of holding iron or steel parts that are too thin or that may be damaged if held in a conventional chuck.</a:t>
            </a:r>
          </a:p>
          <a:p>
            <a:pPr algn="just" eaLnBrk="1" hangingPunct="1"/>
            <a:r>
              <a:rPr lang="en-US" dirty="0" smtClean="0"/>
              <a:t> Commercially available item.</a:t>
            </a:r>
          </a:p>
          <a:p>
            <a:pPr algn="just" eaLnBrk="1" hangingPunct="1"/>
            <a:r>
              <a:rPr lang="en-US" dirty="0" smtClean="0"/>
              <a:t>Suitable only for light operations.</a:t>
            </a:r>
          </a:p>
          <a:p>
            <a:pPr algn="just" eaLnBrk="1" hangingPunct="1"/>
            <a:r>
              <a:rPr lang="en-US" dirty="0" smtClean="0"/>
              <a:t> Suitable for thin walled light work piece.</a:t>
            </a:r>
          </a:p>
          <a:p>
            <a:pPr algn="just" eaLnBrk="1" hangingPunct="1"/>
            <a:r>
              <a:rPr lang="en-US" dirty="0" smtClean="0"/>
              <a:t>A magnetic chuck consists of an accurately centered permanent magnet face.</a:t>
            </a:r>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0"/>
            <a:ext cx="8229600" cy="1143000"/>
          </a:xfrm>
        </p:spPr>
        <p:txBody>
          <a:bodyPr/>
          <a:lstStyle/>
          <a:p>
            <a:pPr eaLnBrk="1" hangingPunct="1"/>
            <a:r>
              <a:rPr lang="en-US" b="1" u="sng" dirty="0" smtClean="0"/>
              <a:t>MAGNETIC CHUCKS</a:t>
            </a:r>
          </a:p>
        </p:txBody>
      </p:sp>
      <p:pic>
        <p:nvPicPr>
          <p:cNvPr id="97283" name="Picture 4"/>
          <p:cNvPicPr>
            <a:picLocks noGrp="1" noChangeAspect="1" noChangeArrowheads="1"/>
          </p:cNvPicPr>
          <p:nvPr>
            <p:ph type="body" idx="1"/>
          </p:nvPr>
        </p:nvPicPr>
        <p:blipFill>
          <a:blip r:embed="rId2"/>
          <a:srcRect/>
          <a:stretch>
            <a:fillRect/>
          </a:stretch>
        </p:blipFill>
        <p:spPr>
          <a:xfrm>
            <a:off x="0" y="2362200"/>
            <a:ext cx="3886200" cy="3352800"/>
          </a:xfrm>
          <a:noFill/>
        </p:spPr>
      </p:pic>
      <p:pic>
        <p:nvPicPr>
          <p:cNvPr id="97284" name="Picture 5"/>
          <p:cNvPicPr>
            <a:picLocks noChangeAspect="1" noChangeArrowheads="1"/>
          </p:cNvPicPr>
          <p:nvPr/>
        </p:nvPicPr>
        <p:blipFill>
          <a:blip r:embed="rId3"/>
          <a:srcRect/>
          <a:stretch>
            <a:fillRect/>
          </a:stretch>
        </p:blipFill>
        <p:spPr bwMode="auto">
          <a:xfrm>
            <a:off x="4419600" y="2057400"/>
            <a:ext cx="4267200" cy="3581400"/>
          </a:xfrm>
          <a:prstGeom prst="rect">
            <a:avLst/>
          </a:prstGeom>
          <a:noFill/>
          <a:ln w="9525">
            <a:noFill/>
            <a:miter lim="800000"/>
            <a:headEnd/>
            <a:tailEnd/>
          </a:ln>
        </p:spPr>
      </p:pic>
      <p:sp>
        <p:nvSpPr>
          <p:cNvPr id="5" name="Rectangle 4"/>
          <p:cNvSpPr/>
          <p:nvPr/>
        </p:nvSpPr>
        <p:spPr>
          <a:xfrm>
            <a:off x="533400" y="1066800"/>
            <a:ext cx="8382000" cy="954107"/>
          </a:xfrm>
          <a:prstGeom prst="rect">
            <a:avLst/>
          </a:prstGeom>
        </p:spPr>
        <p:txBody>
          <a:bodyPr wrap="square">
            <a:spAutoFit/>
          </a:bodyPr>
          <a:lstStyle/>
          <a:p>
            <a:pPr algn="just"/>
            <a:r>
              <a:rPr lang="en-US" sz="2800" dirty="0" smtClean="0">
                <a:latin typeface="Times New Roman" pitchFamily="18" charset="0"/>
                <a:cs typeface="Times New Roman" pitchFamily="18" charset="0"/>
              </a:rPr>
              <a:t> Magnetic or vacuum chucks are the commercial item available in market used to hold thin wall parts.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b="1" u="sng" dirty="0" smtClean="0"/>
              <a:t>LATHE FIXTURES(</a:t>
            </a:r>
            <a:r>
              <a:rPr lang="en-US" b="1" u="sng" dirty="0" err="1" smtClean="0"/>
              <a:t>Cont,d</a:t>
            </a:r>
            <a:r>
              <a:rPr lang="en-US" b="1" u="sng" dirty="0" smtClean="0"/>
              <a:t>)</a:t>
            </a:r>
          </a:p>
        </p:txBody>
      </p:sp>
      <p:sp>
        <p:nvSpPr>
          <p:cNvPr id="105475" name="Rectangle 3"/>
          <p:cNvSpPr>
            <a:spLocks noGrp="1" noChangeArrowheads="1"/>
          </p:cNvSpPr>
          <p:nvPr>
            <p:ph type="body" idx="1"/>
          </p:nvPr>
        </p:nvSpPr>
        <p:spPr/>
        <p:txBody>
          <a:bodyPr/>
          <a:lstStyle/>
          <a:p>
            <a:pPr eaLnBrk="1" hangingPunct="1">
              <a:buFontTx/>
              <a:buNone/>
              <a:defRPr/>
            </a:pPr>
            <a:r>
              <a:rPr lang="en-US" sz="2800" u="sng" dirty="0" smtClean="0"/>
              <a:t>Collet Chucks:</a:t>
            </a:r>
          </a:p>
          <a:p>
            <a:pPr algn="just" eaLnBrk="1" hangingPunct="1">
              <a:defRPr/>
            </a:pPr>
            <a:r>
              <a:rPr lang="en-US" sz="2000" dirty="0" smtClean="0">
                <a:latin typeface="Times New Roman" pitchFamily="18" charset="0"/>
                <a:cs typeface="Times New Roman" pitchFamily="18" charset="0"/>
              </a:rPr>
              <a:t>That forms a collar around the object to be held and exerts a strong clamping force on the object when it is tightened.</a:t>
            </a:r>
          </a:p>
          <a:p>
            <a:pPr algn="just" eaLnBrk="1" hangingPunct="1">
              <a:defRPr/>
            </a:pPr>
            <a:r>
              <a:rPr lang="en-US" sz="2000" dirty="0" smtClean="0">
                <a:latin typeface="Times New Roman" pitchFamily="18" charset="0"/>
                <a:cs typeface="Times New Roman" pitchFamily="18" charset="0"/>
              </a:rPr>
              <a:t>A external collet is a sleeve with a (normally) cylindrical  inner surface and a conical outer surface</a:t>
            </a:r>
          </a:p>
          <a:p>
            <a:pPr algn="just" eaLnBrk="1" hangingPunct="1">
              <a:defRPr/>
            </a:pPr>
            <a:r>
              <a:rPr lang="en-US" sz="2000" dirty="0" smtClean="0">
                <a:latin typeface="Times New Roman" pitchFamily="18" charset="0"/>
                <a:cs typeface="Times New Roman" pitchFamily="18" charset="0"/>
              </a:rPr>
              <a:t>Used for very small parts </a:t>
            </a:r>
          </a:p>
          <a:p>
            <a:pPr marL="0" indent="0" eaLnBrk="1" hangingPunct="1">
              <a:buFontTx/>
              <a:buNone/>
              <a:defRPr/>
            </a:pPr>
            <a:endParaRPr lang="en-US" dirty="0" smtClean="0"/>
          </a:p>
          <a:p>
            <a:pPr eaLnBrk="1" hangingPunct="1">
              <a:defRPr/>
            </a:pPr>
            <a:endParaRPr lang="en-US" dirty="0" smtClean="0"/>
          </a:p>
          <a:p>
            <a:pPr eaLnBrk="1" hangingPunct="1">
              <a:defRPr/>
            </a:pPr>
            <a:endParaRPr lang="en-US" u="sng" dirty="0" smtClean="0"/>
          </a:p>
        </p:txBody>
      </p:sp>
      <p:pic>
        <p:nvPicPr>
          <p:cNvPr id="102404" name="Picture 4"/>
          <p:cNvPicPr>
            <a:picLocks noChangeAspect="1" noChangeArrowheads="1"/>
          </p:cNvPicPr>
          <p:nvPr/>
        </p:nvPicPr>
        <p:blipFill>
          <a:blip r:embed="rId2"/>
          <a:srcRect/>
          <a:stretch>
            <a:fillRect/>
          </a:stretch>
        </p:blipFill>
        <p:spPr bwMode="auto">
          <a:xfrm>
            <a:off x="381000" y="4114800"/>
            <a:ext cx="4343400" cy="2286000"/>
          </a:xfrm>
          <a:prstGeom prst="rect">
            <a:avLst/>
          </a:prstGeom>
          <a:noFill/>
          <a:ln w="9525">
            <a:noFill/>
            <a:miter lim="800000"/>
            <a:headEnd/>
            <a:tailEnd/>
          </a:ln>
        </p:spPr>
      </p:pic>
      <p:pic>
        <p:nvPicPr>
          <p:cNvPr id="102405" name="Picture 5"/>
          <p:cNvPicPr>
            <a:picLocks noChangeAspect="1" noChangeArrowheads="1"/>
          </p:cNvPicPr>
          <p:nvPr/>
        </p:nvPicPr>
        <p:blipFill>
          <a:blip r:embed="rId3"/>
          <a:srcRect b="22414"/>
          <a:stretch>
            <a:fillRect/>
          </a:stretch>
        </p:blipFill>
        <p:spPr bwMode="auto">
          <a:xfrm>
            <a:off x="4876800" y="4114800"/>
            <a:ext cx="4038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b="1" u="sng" smtClean="0"/>
              <a:t>LATHE FIXTURES</a:t>
            </a:r>
          </a:p>
        </p:txBody>
      </p:sp>
      <p:sp>
        <p:nvSpPr>
          <p:cNvPr id="103427" name="Rectangle 3"/>
          <p:cNvSpPr>
            <a:spLocks noGrp="1" noChangeArrowheads="1"/>
          </p:cNvSpPr>
          <p:nvPr>
            <p:ph type="body" idx="1"/>
          </p:nvPr>
        </p:nvSpPr>
        <p:spPr/>
        <p:txBody>
          <a:bodyPr/>
          <a:lstStyle/>
          <a:p>
            <a:pPr eaLnBrk="1" hangingPunct="1">
              <a:buFontTx/>
              <a:buNone/>
            </a:pPr>
            <a:r>
              <a:rPr lang="en-US" u="sng" smtClean="0"/>
              <a:t>Collet Chucks:</a:t>
            </a:r>
          </a:p>
          <a:p>
            <a:pPr eaLnBrk="1" hangingPunct="1">
              <a:buFontTx/>
              <a:buNone/>
            </a:pPr>
            <a:endParaRPr lang="en-US" u="sng" smtClean="0"/>
          </a:p>
        </p:txBody>
      </p:sp>
      <p:pic>
        <p:nvPicPr>
          <p:cNvPr id="103428" name="Picture 4"/>
          <p:cNvPicPr>
            <a:picLocks noChangeAspect="1" noChangeArrowheads="1"/>
          </p:cNvPicPr>
          <p:nvPr/>
        </p:nvPicPr>
        <p:blipFill>
          <a:blip r:embed="rId2"/>
          <a:srcRect/>
          <a:stretch>
            <a:fillRect/>
          </a:stretch>
        </p:blipFill>
        <p:spPr bwMode="auto">
          <a:xfrm>
            <a:off x="4572000" y="2667000"/>
            <a:ext cx="4343400" cy="3200400"/>
          </a:xfrm>
          <a:prstGeom prst="rect">
            <a:avLst/>
          </a:prstGeom>
          <a:noFill/>
          <a:ln w="9525">
            <a:noFill/>
            <a:miter lim="800000"/>
            <a:headEnd/>
            <a:tailEnd/>
          </a:ln>
        </p:spPr>
      </p:pic>
      <p:pic>
        <p:nvPicPr>
          <p:cNvPr id="103429" name="Picture 6"/>
          <p:cNvPicPr>
            <a:picLocks noChangeAspect="1" noChangeArrowheads="1"/>
          </p:cNvPicPr>
          <p:nvPr/>
        </p:nvPicPr>
        <p:blipFill>
          <a:blip r:embed="rId3"/>
          <a:srcRect/>
          <a:stretch>
            <a:fillRect/>
          </a:stretch>
        </p:blipFill>
        <p:spPr bwMode="auto">
          <a:xfrm>
            <a:off x="23813" y="2667000"/>
            <a:ext cx="4471987" cy="320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b="1" u="sng" dirty="0" smtClean="0"/>
              <a:t>LATHE FIXTURES(</a:t>
            </a:r>
            <a:r>
              <a:rPr lang="en-US" b="1" u="sng" dirty="0" err="1" smtClean="0"/>
              <a:t>Cont,d</a:t>
            </a:r>
            <a:r>
              <a:rPr lang="en-US" b="1" u="sng" dirty="0" smtClean="0"/>
              <a:t>)</a:t>
            </a:r>
          </a:p>
        </p:txBody>
      </p:sp>
      <p:sp>
        <p:nvSpPr>
          <p:cNvPr id="104451" name="Rectangle 3"/>
          <p:cNvSpPr>
            <a:spLocks noGrp="1" noChangeArrowheads="1"/>
          </p:cNvSpPr>
          <p:nvPr>
            <p:ph type="body" idx="1"/>
          </p:nvPr>
        </p:nvSpPr>
        <p:spPr>
          <a:xfrm>
            <a:off x="228600" y="1600200"/>
            <a:ext cx="8686800" cy="4525963"/>
          </a:xfrm>
        </p:spPr>
        <p:txBody>
          <a:bodyPr/>
          <a:lstStyle/>
          <a:p>
            <a:pPr eaLnBrk="1" hangingPunct="1">
              <a:lnSpc>
                <a:spcPct val="90000"/>
              </a:lnSpc>
              <a:buFontTx/>
              <a:buNone/>
            </a:pPr>
            <a:r>
              <a:rPr lang="en-US" i="1" dirty="0" smtClean="0"/>
              <a:t>	</a:t>
            </a:r>
            <a:r>
              <a:rPr lang="en-US" b="1" u="sng" dirty="0" smtClean="0">
                <a:latin typeface="Times New Roman" pitchFamily="18" charset="0"/>
                <a:cs typeface="Times New Roman" pitchFamily="18" charset="0"/>
              </a:rPr>
              <a:t>Mandrels:</a:t>
            </a:r>
          </a:p>
          <a:p>
            <a:pPr algn="just" eaLnBrk="1" hangingPunct="1">
              <a:lnSpc>
                <a:spcPct val="90000"/>
              </a:lnSpc>
            </a:pPr>
            <a:r>
              <a:rPr lang="en-US" sz="2800" dirty="0" smtClean="0">
                <a:latin typeface="Times New Roman" pitchFamily="18" charset="0"/>
                <a:cs typeface="Times New Roman" pitchFamily="18" charset="0"/>
              </a:rPr>
              <a:t>Mandrels are internal locators used for machining of the outside diameter of the work piece concentric with finished bores.</a:t>
            </a:r>
          </a:p>
          <a:p>
            <a:pPr algn="just" eaLnBrk="1" hangingPunct="1">
              <a:lnSpc>
                <a:spcPct val="90000"/>
              </a:lnSpc>
            </a:pPr>
            <a:r>
              <a:rPr lang="en-US" sz="2800" dirty="0" smtClean="0">
                <a:latin typeface="Times New Roman" pitchFamily="18" charset="0"/>
                <a:cs typeface="Times New Roman" pitchFamily="18" charset="0"/>
              </a:rPr>
              <a:t>Mandrels are shafts specially made to hold work to be machined concentrically around a previously bored or drilled hole</a:t>
            </a:r>
          </a:p>
          <a:p>
            <a:pPr algn="just" eaLnBrk="1" hangingPunct="1">
              <a:lnSpc>
                <a:spcPct val="90000"/>
              </a:lnSpc>
            </a:pPr>
            <a:r>
              <a:rPr lang="en-US" sz="2800" dirty="0" smtClean="0">
                <a:latin typeface="Times New Roman" pitchFamily="18" charset="0"/>
                <a:cs typeface="Times New Roman" pitchFamily="18" charset="0"/>
              </a:rPr>
              <a:t>There are two general types, plain and expanding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57200" y="381000"/>
            <a:ext cx="8229600" cy="6019800"/>
          </a:xfrm>
        </p:spPr>
        <p:txBody>
          <a:bodyPr/>
          <a:lstStyle/>
          <a:p>
            <a:pPr eaLnBrk="1" hangingPunct="1">
              <a:buFontTx/>
              <a:buNone/>
            </a:pPr>
            <a:r>
              <a:rPr lang="en-US" dirty="0" smtClean="0"/>
              <a:t>	</a:t>
            </a:r>
            <a:r>
              <a:rPr lang="en-US" u="sng" dirty="0" smtClean="0"/>
              <a:t>Plain Mandrels:</a:t>
            </a:r>
            <a:endParaRPr lang="en-US" dirty="0" smtClean="0"/>
          </a:p>
          <a:p>
            <a:pPr algn="just">
              <a:lnSpc>
                <a:spcPct val="90000"/>
              </a:lnSpc>
            </a:pPr>
            <a:r>
              <a:rPr lang="en-US" dirty="0" smtClean="0">
                <a:latin typeface="Times New Roman" pitchFamily="18" charset="0"/>
                <a:cs typeface="Times New Roman" pitchFamily="18" charset="0"/>
              </a:rPr>
              <a:t>Plain mandrels have a 0.006-in. taper per foot.</a:t>
            </a:r>
          </a:p>
          <a:p>
            <a:pPr algn="just">
              <a:lnSpc>
                <a:spcPct val="90000"/>
              </a:lnSpc>
            </a:pPr>
            <a:r>
              <a:rPr lang="en-US" dirty="0" smtClean="0">
                <a:latin typeface="Times New Roman" pitchFamily="18" charset="0"/>
                <a:cs typeface="Times New Roman" pitchFamily="18" charset="0"/>
              </a:rPr>
              <a:t>There must be a mandrel for each hole size.</a:t>
            </a:r>
          </a:p>
          <a:p>
            <a:pPr algn="just">
              <a:lnSpc>
                <a:spcPct val="90000"/>
              </a:lnSpc>
            </a:pPr>
            <a:r>
              <a:rPr lang="en-US" i="1" dirty="0" smtClean="0">
                <a:latin typeface="Times New Roman" pitchFamily="18" charset="0"/>
                <a:cs typeface="Times New Roman" pitchFamily="18" charset="0"/>
              </a:rPr>
              <a:t> </a:t>
            </a:r>
            <a:r>
              <a:rPr lang="en-US" dirty="0" smtClean="0"/>
              <a:t>Not suitable for mass production.</a:t>
            </a:r>
            <a:endParaRPr lang="en-US" i="1" dirty="0" smtClean="0">
              <a:latin typeface="Times New Roman" pitchFamily="18" charset="0"/>
              <a:cs typeface="Times New Roman" pitchFamily="18" charset="0"/>
            </a:endParaRPr>
          </a:p>
        </p:txBody>
      </p:sp>
      <p:pic>
        <p:nvPicPr>
          <p:cNvPr id="105476" name="Picture 4"/>
          <p:cNvPicPr>
            <a:picLocks noChangeAspect="1" noChangeArrowheads="1"/>
          </p:cNvPicPr>
          <p:nvPr/>
        </p:nvPicPr>
        <p:blipFill>
          <a:blip r:embed="rId2"/>
          <a:srcRect/>
          <a:stretch>
            <a:fillRect/>
          </a:stretch>
        </p:blipFill>
        <p:spPr bwMode="auto">
          <a:xfrm>
            <a:off x="6400800" y="2438400"/>
            <a:ext cx="2743200" cy="990600"/>
          </a:xfrm>
          <a:prstGeom prst="rect">
            <a:avLst/>
          </a:prstGeom>
          <a:noFill/>
          <a:ln w="9525">
            <a:noFill/>
            <a:miter lim="800000"/>
            <a:headEnd/>
            <a:tailEnd/>
          </a:ln>
        </p:spPr>
      </p:pic>
      <p:pic>
        <p:nvPicPr>
          <p:cNvPr id="105477" name="Picture 5"/>
          <p:cNvPicPr>
            <a:picLocks noChangeAspect="1" noChangeArrowheads="1"/>
          </p:cNvPicPr>
          <p:nvPr/>
        </p:nvPicPr>
        <p:blipFill>
          <a:blip r:embed="rId3"/>
          <a:srcRect/>
          <a:stretch>
            <a:fillRect/>
          </a:stretch>
        </p:blipFill>
        <p:spPr bwMode="auto">
          <a:xfrm>
            <a:off x="-1371600" y="3048000"/>
            <a:ext cx="7696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57200" y="685800"/>
            <a:ext cx="8382000" cy="5440363"/>
          </a:xfrm>
        </p:spPr>
        <p:txBody>
          <a:bodyPr/>
          <a:lstStyle/>
          <a:p>
            <a:pPr eaLnBrk="1" hangingPunct="1">
              <a:buFontTx/>
              <a:buNone/>
            </a:pPr>
            <a:r>
              <a:rPr lang="en-US" dirty="0" smtClean="0"/>
              <a:t>	</a:t>
            </a:r>
            <a:r>
              <a:rPr lang="en-US" u="sng" dirty="0" smtClean="0"/>
              <a:t>Sleeve-type Expanding Mandrels:</a:t>
            </a:r>
          </a:p>
          <a:p>
            <a:pPr algn="just" eaLnBrk="1" hangingPunct="1"/>
            <a:r>
              <a:rPr lang="en-US" dirty="0" smtClean="0">
                <a:latin typeface="Times New Roman" pitchFamily="18" charset="0"/>
                <a:cs typeface="Times New Roman" pitchFamily="18" charset="0"/>
              </a:rPr>
              <a:t>It is used for high degree of concentricity.</a:t>
            </a:r>
          </a:p>
          <a:p>
            <a:pPr algn="just" eaLnBrk="1" hangingPunct="1"/>
            <a:r>
              <a:rPr lang="en-US" dirty="0" smtClean="0">
                <a:latin typeface="Times New Roman" pitchFamily="18" charset="0"/>
                <a:cs typeface="Times New Roman" pitchFamily="18" charset="0"/>
              </a:rPr>
              <a:t>It provides the adjustment of locating diameter to suite the variation in the bore size of the work piece.</a:t>
            </a:r>
          </a:p>
        </p:txBody>
      </p:sp>
      <p:pic>
        <p:nvPicPr>
          <p:cNvPr id="106500" name="Picture 4"/>
          <p:cNvPicPr>
            <a:picLocks noChangeAspect="1" noChangeArrowheads="1"/>
          </p:cNvPicPr>
          <p:nvPr/>
        </p:nvPicPr>
        <p:blipFill>
          <a:blip r:embed="rId2"/>
          <a:srcRect/>
          <a:stretch>
            <a:fillRect/>
          </a:stretch>
        </p:blipFill>
        <p:spPr bwMode="auto">
          <a:xfrm>
            <a:off x="685800" y="3581400"/>
            <a:ext cx="4876800" cy="2743200"/>
          </a:xfrm>
          <a:prstGeom prst="rect">
            <a:avLst/>
          </a:prstGeom>
          <a:noFill/>
          <a:ln w="9525">
            <a:noFill/>
            <a:miter lim="800000"/>
            <a:headEnd/>
            <a:tailEnd/>
          </a:ln>
        </p:spPr>
      </p:pic>
      <p:pic>
        <p:nvPicPr>
          <p:cNvPr id="106501" name="Picture 6"/>
          <p:cNvPicPr>
            <a:picLocks noChangeAspect="1" noChangeArrowheads="1"/>
          </p:cNvPicPr>
          <p:nvPr/>
        </p:nvPicPr>
        <p:blipFill>
          <a:blip r:embed="rId3"/>
          <a:srcRect/>
          <a:stretch>
            <a:fillRect/>
          </a:stretch>
        </p:blipFill>
        <p:spPr bwMode="auto">
          <a:xfrm>
            <a:off x="5486400" y="3886200"/>
            <a:ext cx="3328987"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6"/>
          <p:cNvSpPr>
            <a:spLocks noGrp="1" noChangeArrowheads="1"/>
          </p:cNvSpPr>
          <p:nvPr>
            <p:ph type="body" idx="1"/>
          </p:nvPr>
        </p:nvSpPr>
        <p:spPr>
          <a:xfrm>
            <a:off x="457200" y="381000"/>
            <a:ext cx="8229600" cy="4525963"/>
          </a:xfrm>
        </p:spPr>
        <p:txBody>
          <a:bodyPr/>
          <a:lstStyle/>
          <a:p>
            <a:pPr eaLnBrk="1" hangingPunct="1">
              <a:buFontTx/>
              <a:buNone/>
            </a:pPr>
            <a:r>
              <a:rPr lang="en-US" u="sng" dirty="0" smtClean="0"/>
              <a:t>Mandrel for Threaded Parts:</a:t>
            </a:r>
          </a:p>
          <a:p>
            <a:pPr algn="just" eaLnBrk="1" hangingPunct="1"/>
            <a:r>
              <a:rPr lang="en-US" dirty="0" smtClean="0"/>
              <a:t>Used for holding previously threaded work piece or work piece with internal threads</a:t>
            </a:r>
          </a:p>
        </p:txBody>
      </p:sp>
      <p:pic>
        <p:nvPicPr>
          <p:cNvPr id="107524" name="Picture 8"/>
          <p:cNvPicPr>
            <a:picLocks noChangeAspect="1" noChangeArrowheads="1"/>
          </p:cNvPicPr>
          <p:nvPr/>
        </p:nvPicPr>
        <p:blipFill>
          <a:blip r:embed="rId2"/>
          <a:srcRect/>
          <a:stretch>
            <a:fillRect/>
          </a:stretch>
        </p:blipFill>
        <p:spPr bwMode="auto">
          <a:xfrm>
            <a:off x="609600" y="2133600"/>
            <a:ext cx="8382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c. One hole may be placed in an eccentric bushing.</a:t>
            </a:r>
          </a:p>
          <a:p>
            <a:pPr>
              <a:buNone/>
            </a:pPr>
            <a:r>
              <a:rPr lang="en-US" sz="2400" dirty="0" smtClean="0">
                <a:latin typeface="Times New Roman" pitchFamily="18" charset="0"/>
                <a:cs typeface="Times New Roman" pitchFamily="18" charset="0"/>
              </a:rPr>
              <a:t>d. Two standard bushings are sometimes modified for close hole drilling.</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Problem: Case -2: When the busing is also required to hold the work piece as well as guide the drill</a:t>
            </a:r>
          </a:p>
          <a:p>
            <a:pPr>
              <a:buNone/>
            </a:pPr>
            <a:r>
              <a:rPr lang="en-US" sz="2400" dirty="0" smtClean="0">
                <a:latin typeface="Times New Roman" pitchFamily="18" charset="0"/>
                <a:cs typeface="Times New Roman" pitchFamily="18" charset="0"/>
              </a:rPr>
              <a:t>Solution: Screw bushing should be used.</a:t>
            </a:r>
          </a:p>
          <a:p>
            <a:pPr>
              <a:buNone/>
            </a:pP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48145"/>
            <a:ext cx="7239000" cy="4278094"/>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FIXTURE</a:t>
            </a:r>
          </a:p>
          <a:p>
            <a:pPr algn="ctr"/>
            <a:endParaRPr lang="en-US" sz="4000" b="1" dirty="0" smtClean="0">
              <a:latin typeface="Times New Roman" pitchFamily="18" charset="0"/>
              <a:cs typeface="Times New Roman" pitchFamily="18" charset="0"/>
            </a:endParaRPr>
          </a:p>
          <a:p>
            <a:pPr algn="just"/>
            <a:r>
              <a:rPr lang="en-US" sz="3200" b="1"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 fixture is a device  for holding a work piece during machining operations. A fixture is always fastened  to a machine or bench in a fixed position. It does not contain special arrangements for guiding the cutting tool as drill jigs do.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2728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Types of fixture </a:t>
            </a:r>
            <a:endParaRPr lang="en-US" b="1" dirty="0">
              <a:latin typeface="Times New Roman" pitchFamily="18" charset="0"/>
              <a:cs typeface="Times New Roman" pitchFamily="18" charset="0"/>
            </a:endParaRPr>
          </a:p>
        </p:txBody>
      </p:sp>
      <p:sp>
        <p:nvSpPr>
          <p:cNvPr id="3" name="TextBox 2"/>
          <p:cNvSpPr txBox="1"/>
          <p:nvPr/>
        </p:nvSpPr>
        <p:spPr>
          <a:xfrm>
            <a:off x="1905000" y="2362200"/>
            <a:ext cx="4953000" cy="3046988"/>
          </a:xfrm>
          <a:prstGeom prst="rect">
            <a:avLst/>
          </a:prstGeom>
          <a:noFill/>
        </p:spPr>
        <p:txBody>
          <a:bodyPr wrap="square" rtlCol="0">
            <a:spAutoFit/>
          </a:bodyPr>
          <a:lstStyle/>
          <a:p>
            <a:pPr marL="342900" indent="-342900">
              <a:buAutoNum type="arabicPeriod"/>
            </a:pPr>
            <a:r>
              <a:rPr lang="en-US" sz="3200" dirty="0" smtClean="0">
                <a:latin typeface="Times New Roman" pitchFamily="18" charset="0"/>
                <a:cs typeface="Times New Roman" pitchFamily="18" charset="0"/>
              </a:rPr>
              <a:t>Vise fixture </a:t>
            </a:r>
          </a:p>
          <a:p>
            <a:pPr marL="342900" indent="-342900">
              <a:buFontTx/>
              <a:buAutoNum type="arabicPeriod"/>
            </a:pPr>
            <a:r>
              <a:rPr lang="en-US" sz="3200" dirty="0" smtClean="0">
                <a:latin typeface="Times New Roman" pitchFamily="18" charset="0"/>
                <a:cs typeface="Times New Roman" pitchFamily="18" charset="0"/>
              </a:rPr>
              <a:t>Milling fixture </a:t>
            </a:r>
          </a:p>
          <a:p>
            <a:pPr marL="342900" indent="-342900">
              <a:buFontTx/>
              <a:buAutoNum type="arabicPeriod"/>
            </a:pPr>
            <a:r>
              <a:rPr lang="en-US" sz="3200" dirty="0" smtClean="0">
                <a:latin typeface="Times New Roman" pitchFamily="18" charset="0"/>
                <a:cs typeface="Times New Roman" pitchFamily="18" charset="0"/>
              </a:rPr>
              <a:t>Boring fixture </a:t>
            </a:r>
          </a:p>
          <a:p>
            <a:pPr marL="342900" indent="-342900">
              <a:buFontTx/>
              <a:buAutoNum type="arabicPeriod"/>
            </a:pPr>
            <a:r>
              <a:rPr lang="en-US" sz="3200" dirty="0" smtClean="0">
                <a:latin typeface="Times New Roman" pitchFamily="18" charset="0"/>
                <a:cs typeface="Times New Roman" pitchFamily="18" charset="0"/>
              </a:rPr>
              <a:t>Broaching fixture </a:t>
            </a:r>
          </a:p>
          <a:p>
            <a:pPr marL="342900" indent="-342900">
              <a:buFontTx/>
              <a:buAutoNum type="arabicPeriod"/>
            </a:pPr>
            <a:r>
              <a:rPr lang="en-US" sz="3200" dirty="0" smtClean="0">
                <a:latin typeface="Times New Roman" pitchFamily="18" charset="0"/>
                <a:cs typeface="Times New Roman" pitchFamily="18" charset="0"/>
              </a:rPr>
              <a:t>Lathe fixture and</a:t>
            </a:r>
          </a:p>
          <a:p>
            <a:pPr marL="342900" indent="-342900">
              <a:buFontTx/>
              <a:buAutoNum type="arabicPeriod"/>
            </a:pPr>
            <a:r>
              <a:rPr lang="en-US" sz="3200" dirty="0" smtClean="0">
                <a:latin typeface="Times New Roman" pitchFamily="18" charset="0"/>
                <a:cs typeface="Times New Roman" pitchFamily="18" charset="0"/>
              </a:rPr>
              <a:t>Grinding fixture </a:t>
            </a:r>
          </a:p>
        </p:txBody>
      </p:sp>
      <p:sp>
        <p:nvSpPr>
          <p:cNvPr id="4" name="TextBox 3"/>
          <p:cNvSpPr txBox="1"/>
          <p:nvPr/>
        </p:nvSpPr>
        <p:spPr>
          <a:xfrm>
            <a:off x="1121498" y="1307812"/>
            <a:ext cx="5191421"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Different types of fixtures are-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8304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b="1" u="sng" smtClean="0"/>
              <a:t>VISE FIXTURES</a:t>
            </a:r>
          </a:p>
        </p:txBody>
      </p:sp>
      <p:pic>
        <p:nvPicPr>
          <p:cNvPr id="60419" name="Picture 4" descr="locating%20and%20supporting/from%20carrlane_files/29625071F0B221118070C1C513906103E0B05543B0B012009083C3B2853514059482013180B041D1E173C3B2853524B5A59_files/JigFix_03-23.gif"/>
          <p:cNvPicPr>
            <a:picLocks noGrp="1" noChangeAspect="1" noChangeArrowheads="1"/>
          </p:cNvPicPr>
          <p:nvPr>
            <p:ph type="body" idx="1"/>
          </p:nvPr>
        </p:nvPicPr>
        <p:blipFill>
          <a:blip r:embed="rId2" r:link="rId3">
            <a:lum bright="8000"/>
          </a:blip>
          <a:srcRect/>
          <a:stretch>
            <a:fillRect/>
          </a:stretch>
        </p:blipFill>
        <p:spPr>
          <a:xfrm>
            <a:off x="1524000" y="1828800"/>
            <a:ext cx="6477000" cy="3429000"/>
          </a:xfrm>
          <a:noFill/>
        </p:spPr>
      </p:pic>
      <p:sp>
        <p:nvSpPr>
          <p:cNvPr id="4" name="TextBox 3"/>
          <p:cNvSpPr txBox="1"/>
          <p:nvPr/>
        </p:nvSpPr>
        <p:spPr>
          <a:xfrm>
            <a:off x="457200" y="1295400"/>
            <a:ext cx="8458200" cy="830997"/>
          </a:xfrm>
          <a:prstGeom prst="rect">
            <a:avLst/>
          </a:prstGeom>
          <a:noFill/>
        </p:spPr>
        <p:txBody>
          <a:bodyPr wrap="square" rtlCol="0">
            <a:spAutoFit/>
          </a:bodyPr>
          <a:lstStyle/>
          <a:p>
            <a:pPr algn="just">
              <a:buFont typeface="Wingdings" pitchFamily="2" charset="2"/>
              <a:buChar char="Ø"/>
            </a:pPr>
            <a:r>
              <a:rPr lang="en-US" sz="2400" dirty="0" smtClean="0">
                <a:latin typeface="Times New Roman" pitchFamily="18" charset="0"/>
                <a:cs typeface="Times New Roman" pitchFamily="18" charset="0"/>
              </a:rPr>
              <a:t> Standard machine vises adapted with special jaws provide an easy way of holding parts for machining.</a:t>
            </a:r>
            <a:endParaRPr lang="en-US" sz="2400" dirty="0">
              <a:latin typeface="Times New Roman" pitchFamily="18" charset="0"/>
              <a:cs typeface="Times New Roman" pitchFamily="18" charset="0"/>
            </a:endParaRPr>
          </a:p>
        </p:txBody>
      </p:sp>
      <p:sp>
        <p:nvSpPr>
          <p:cNvPr id="5" name="TextBox 4"/>
          <p:cNvSpPr txBox="1"/>
          <p:nvPr/>
        </p:nvSpPr>
        <p:spPr>
          <a:xfrm>
            <a:off x="304800" y="5334000"/>
            <a:ext cx="8686800" cy="1200329"/>
          </a:xfrm>
          <a:prstGeom prst="rect">
            <a:avLst/>
          </a:prstGeom>
          <a:noFill/>
        </p:spPr>
        <p:txBody>
          <a:bodyPr wrap="square" rtlCol="0">
            <a:spAutoFit/>
          </a:bodyPr>
          <a:lstStyle/>
          <a:p>
            <a:pPr algn="just">
              <a:buFont typeface="Wingdings" pitchFamily="2" charset="2"/>
              <a:buChar char="Ø"/>
            </a:pPr>
            <a:r>
              <a:rPr lang="en-US" sz="2400" dirty="0" smtClean="0">
                <a:latin typeface="Times New Roman" pitchFamily="18" charset="0"/>
                <a:cs typeface="Times New Roman" pitchFamily="18" charset="0"/>
              </a:rPr>
              <a:t> Special jaws are designed to hold work pieces with irregular contours properly and at the same time avoiding damaging important surfaces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868363"/>
          </a:xfrm>
        </p:spPr>
        <p:txBody>
          <a:bodyPr/>
          <a:lstStyle/>
          <a:p>
            <a:pPr eaLnBrk="1" hangingPunct="1"/>
            <a:r>
              <a:rPr lang="en-US" b="1" u="sng" smtClean="0"/>
              <a:t>SPECIAL VISE JAWS</a:t>
            </a:r>
          </a:p>
        </p:txBody>
      </p:sp>
      <p:pic>
        <p:nvPicPr>
          <p:cNvPr id="63491" name="Picture 4"/>
          <p:cNvPicPr>
            <a:picLocks noGrp="1" noChangeAspect="1" noChangeArrowheads="1"/>
          </p:cNvPicPr>
          <p:nvPr>
            <p:ph type="body" idx="1"/>
          </p:nvPr>
        </p:nvPicPr>
        <p:blipFill>
          <a:blip r:embed="rId2"/>
          <a:srcRect/>
          <a:stretch>
            <a:fillRect/>
          </a:stretch>
        </p:blipFill>
        <p:spPr>
          <a:xfrm>
            <a:off x="685800" y="914400"/>
            <a:ext cx="7848600" cy="59436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10200"/>
          </a:xfrm>
        </p:spPr>
        <p:txBody>
          <a:bodyPr>
            <a:normAutofit fontScale="77500" lnSpcReduction="20000"/>
          </a:bodyPr>
          <a:lstStyle/>
          <a:p>
            <a:pPr algn="just">
              <a:buNone/>
            </a:pPr>
            <a:r>
              <a:rPr lang="en-US" sz="3600" dirty="0" smtClean="0">
                <a:latin typeface="Times New Roman" pitchFamily="18" charset="0"/>
                <a:cs typeface="Times New Roman" pitchFamily="18" charset="0"/>
              </a:rPr>
              <a:t>In figure ,</a:t>
            </a:r>
          </a:p>
          <a:p>
            <a:pPr marL="514350" indent="-514350" algn="just">
              <a:buAutoNum type="alphaLcPeriod"/>
            </a:pPr>
            <a:r>
              <a:rPr lang="en-US" sz="3600" dirty="0" smtClean="0">
                <a:latin typeface="Times New Roman" pitchFamily="18" charset="0"/>
                <a:cs typeface="Times New Roman" pitchFamily="18" charset="0"/>
              </a:rPr>
              <a:t>Shown a simple pair of jaws for holding a round work piece.</a:t>
            </a:r>
          </a:p>
          <a:p>
            <a:pPr marL="514350" indent="-514350" algn="just">
              <a:buAutoNum type="alphaLcPeriod"/>
            </a:pPr>
            <a:r>
              <a:rPr lang="en-US" sz="3600" dirty="0" smtClean="0">
                <a:latin typeface="Times New Roman" pitchFamily="18" charset="0"/>
                <a:cs typeface="Times New Roman" pitchFamily="18" charset="0"/>
              </a:rPr>
              <a:t>Pair of jaws for holding a thin sheet of nonmagnetic material.</a:t>
            </a:r>
          </a:p>
          <a:p>
            <a:pPr marL="514350" indent="-514350" algn="just">
              <a:buAutoNum type="alphaLcPeriod"/>
            </a:pPr>
            <a:r>
              <a:rPr lang="en-US" sz="3600" dirty="0" smtClean="0">
                <a:latin typeface="Times New Roman" pitchFamily="18" charset="0"/>
                <a:cs typeface="Times New Roman" pitchFamily="18" charset="0"/>
              </a:rPr>
              <a:t>Extended jaws for large work pieces . The guide pins are for securing alignment.</a:t>
            </a:r>
          </a:p>
          <a:p>
            <a:pPr marL="514350" indent="-514350" algn="just">
              <a:buAutoNum type="alphaLcPeriod"/>
            </a:pPr>
            <a:r>
              <a:rPr lang="en-US" sz="3600" dirty="0" smtClean="0">
                <a:latin typeface="Times New Roman" pitchFamily="18" charset="0"/>
                <a:cs typeface="Times New Roman" pitchFamily="18" charset="0"/>
              </a:rPr>
              <a:t> The tongue and groove assure accurate alignment.</a:t>
            </a:r>
          </a:p>
          <a:p>
            <a:pPr marL="514350" indent="-514350" algn="just">
              <a:buAutoNum type="alphaLcPeriod"/>
            </a:pPr>
            <a:r>
              <a:rPr lang="en-US" sz="3600" dirty="0" smtClean="0">
                <a:latin typeface="Times New Roman" pitchFamily="18" charset="0"/>
                <a:cs typeface="Times New Roman" pitchFamily="18" charset="0"/>
              </a:rPr>
              <a:t> Wedge type jaws necessary to hold the work piece firm against pressure in all directions.</a:t>
            </a:r>
          </a:p>
          <a:p>
            <a:pPr marL="514350" indent="-514350" algn="just">
              <a:buAutoNum type="alphaLcPeriod"/>
            </a:pPr>
            <a:r>
              <a:rPr lang="en-US" sz="3600" dirty="0" smtClean="0">
                <a:latin typeface="Times New Roman" pitchFamily="18" charset="0"/>
                <a:cs typeface="Times New Roman" pitchFamily="18" charset="0"/>
              </a:rPr>
              <a:t> The link construction is used where the pressure exerted by the cutting tools is likely to cause one end of the work piece to tilt upward.</a:t>
            </a:r>
          </a:p>
          <a:p>
            <a:pPr marL="514350" indent="-514350">
              <a:buAutoNum type="alphaLcPeriod"/>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1135</Words>
  <Application>Microsoft Office PowerPoint</Application>
  <PresentationFormat>On-screen Show (4:3)</PresentationFormat>
  <Paragraphs>182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Fixture </vt:lpstr>
      <vt:lpstr>Special Bushings</vt:lpstr>
      <vt:lpstr>Slide 3</vt:lpstr>
      <vt:lpstr>Slide 4</vt:lpstr>
      <vt:lpstr>Slide 5</vt:lpstr>
      <vt:lpstr>Types of fixture </vt:lpstr>
      <vt:lpstr>VISE FIXTURES</vt:lpstr>
      <vt:lpstr>SPECIAL VISE JAWS</vt:lpstr>
      <vt:lpstr>Slide 9</vt:lpstr>
      <vt:lpstr>MILLING MACHINE VISES </vt:lpstr>
      <vt:lpstr>Milling fixture </vt:lpstr>
      <vt:lpstr>Slide 12</vt:lpstr>
      <vt:lpstr>Slide 13</vt:lpstr>
      <vt:lpstr>Lathe fixture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FACEPLATE AND T-NUTS</vt:lpstr>
      <vt:lpstr>FACEPLATES</vt:lpstr>
      <vt:lpstr>LATHE FIXTURES(Cont,d)</vt:lpstr>
      <vt:lpstr>MAGNETIC CHUCKS</vt:lpstr>
      <vt:lpstr>LATHE FIXTURES(Cont,d)</vt:lpstr>
      <vt:lpstr>LATHE FIXTURES</vt:lpstr>
      <vt:lpstr>LATHE FIXTURES(Cont,d)</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Fixture </dc:title>
  <dc:creator>Rubaiat Rumpa</dc:creator>
  <cp:lastModifiedBy>Rubaiat Rumpa</cp:lastModifiedBy>
  <cp:revision>52</cp:revision>
  <dcterms:created xsi:type="dcterms:W3CDTF">2016-10-31T13:48:26Z</dcterms:created>
  <dcterms:modified xsi:type="dcterms:W3CDTF">2016-12-30T16:24:54Z</dcterms:modified>
</cp:coreProperties>
</file>