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41" r:id="rId2"/>
    <p:sldId id="374" r:id="rId3"/>
    <p:sldId id="330" r:id="rId4"/>
    <p:sldId id="357" r:id="rId5"/>
    <p:sldId id="358" r:id="rId6"/>
    <p:sldId id="359" r:id="rId7"/>
    <p:sldId id="360" r:id="rId8"/>
    <p:sldId id="361" r:id="rId9"/>
    <p:sldId id="375" r:id="rId10"/>
    <p:sldId id="376" r:id="rId11"/>
    <p:sldId id="362" r:id="rId12"/>
    <p:sldId id="377" r:id="rId13"/>
    <p:sldId id="363" r:id="rId14"/>
    <p:sldId id="364" r:id="rId15"/>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D139D"/>
    <a:srgbClr val="000099"/>
    <a:srgbClr val="FF00FF"/>
    <a:srgbClr val="3333FF"/>
    <a:srgbClr val="04260C"/>
    <a:srgbClr val="FF0066"/>
    <a:srgbClr val="660066"/>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68899" cy="355484"/>
          </a:xfrm>
          <a:prstGeom prst="rect">
            <a:avLst/>
          </a:prstGeom>
        </p:spPr>
        <p:txBody>
          <a:bodyPr vert="horz" lIns="80376" tIns="40188" rIns="80376" bIns="40188" rtlCol="0"/>
          <a:lstStyle>
            <a:lvl1pPr algn="l">
              <a:defRPr sz="1100"/>
            </a:lvl1pPr>
          </a:lstStyle>
          <a:p>
            <a:endParaRPr lang="en-US"/>
          </a:p>
        </p:txBody>
      </p:sp>
      <p:sp>
        <p:nvSpPr>
          <p:cNvPr id="3" name="Date Placeholder 2"/>
          <p:cNvSpPr>
            <a:spLocks noGrp="1"/>
          </p:cNvSpPr>
          <p:nvPr>
            <p:ph type="dt" sz="quarter" idx="1"/>
          </p:nvPr>
        </p:nvSpPr>
        <p:spPr>
          <a:xfrm>
            <a:off x="5317480" y="0"/>
            <a:ext cx="4068899" cy="355484"/>
          </a:xfrm>
          <a:prstGeom prst="rect">
            <a:avLst/>
          </a:prstGeom>
        </p:spPr>
        <p:txBody>
          <a:bodyPr vert="horz" lIns="80376" tIns="40188" rIns="80376" bIns="40188" rtlCol="0"/>
          <a:lstStyle>
            <a:lvl1pPr algn="r">
              <a:defRPr sz="1100"/>
            </a:lvl1pPr>
          </a:lstStyle>
          <a:p>
            <a:fld id="{EA1D7D32-4603-49BD-A545-0535FAE1098A}" type="datetimeFigureOut">
              <a:rPr lang="en-US" smtClean="0"/>
              <a:t>8/17/2017</a:t>
            </a:fld>
            <a:endParaRPr lang="en-US"/>
          </a:p>
        </p:txBody>
      </p:sp>
      <p:sp>
        <p:nvSpPr>
          <p:cNvPr id="4" name="Footer Placeholder 3"/>
          <p:cNvSpPr>
            <a:spLocks noGrp="1"/>
          </p:cNvSpPr>
          <p:nvPr>
            <p:ph type="ftr" sz="quarter" idx="2"/>
          </p:nvPr>
        </p:nvSpPr>
        <p:spPr>
          <a:xfrm>
            <a:off x="2" y="6745790"/>
            <a:ext cx="4068899" cy="355484"/>
          </a:xfrm>
          <a:prstGeom prst="rect">
            <a:avLst/>
          </a:prstGeom>
        </p:spPr>
        <p:txBody>
          <a:bodyPr vert="horz" lIns="80376" tIns="40188" rIns="80376" bIns="40188" rtlCol="0" anchor="b"/>
          <a:lstStyle>
            <a:lvl1pPr algn="l">
              <a:defRPr sz="1100"/>
            </a:lvl1pPr>
          </a:lstStyle>
          <a:p>
            <a:endParaRPr lang="en-US"/>
          </a:p>
        </p:txBody>
      </p:sp>
      <p:sp>
        <p:nvSpPr>
          <p:cNvPr id="5" name="Slide Number Placeholder 4"/>
          <p:cNvSpPr>
            <a:spLocks noGrp="1"/>
          </p:cNvSpPr>
          <p:nvPr>
            <p:ph type="sldNum" sz="quarter" idx="3"/>
          </p:nvPr>
        </p:nvSpPr>
        <p:spPr>
          <a:xfrm>
            <a:off x="5317480" y="6745790"/>
            <a:ext cx="4068899" cy="355484"/>
          </a:xfrm>
          <a:prstGeom prst="rect">
            <a:avLst/>
          </a:prstGeom>
        </p:spPr>
        <p:txBody>
          <a:bodyPr vert="horz" lIns="80376" tIns="40188" rIns="80376" bIns="40188" rtlCol="0" anchor="b"/>
          <a:lstStyle>
            <a:lvl1pPr algn="r">
              <a:defRPr sz="1100"/>
            </a:lvl1pPr>
          </a:lstStyle>
          <a:p>
            <a:fld id="{5AA915C2-C9BC-4354-87F3-8F7C95D7DC34}" type="slidenum">
              <a:rPr lang="en-US" smtClean="0"/>
              <a:t>‹#›</a:t>
            </a:fld>
            <a:endParaRPr lang="en-US"/>
          </a:p>
        </p:txBody>
      </p:sp>
    </p:spTree>
    <p:extLst>
      <p:ext uri="{BB962C8B-B14F-4D97-AF65-F5344CB8AC3E}">
        <p14:creationId xmlns:p14="http://schemas.microsoft.com/office/powerpoint/2010/main" val="2633274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763" cy="3556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318125" y="0"/>
            <a:ext cx="4068763" cy="355600"/>
          </a:xfrm>
          <a:prstGeom prst="rect">
            <a:avLst/>
          </a:prstGeom>
        </p:spPr>
        <p:txBody>
          <a:bodyPr vert="horz" lIns="91440" tIns="45720" rIns="91440" bIns="45720" rtlCol="0"/>
          <a:lstStyle>
            <a:lvl1pPr algn="r">
              <a:defRPr sz="1200"/>
            </a:lvl1pPr>
          </a:lstStyle>
          <a:p>
            <a:fld id="{A84D2FAD-165E-4E1F-AE49-157C48AACBCE}" type="datetimeFigureOut">
              <a:rPr lang="en-US" smtClean="0"/>
              <a:t>8/17/2017</a:t>
            </a:fld>
            <a:endParaRPr lang="en-US"/>
          </a:p>
        </p:txBody>
      </p:sp>
      <p:sp>
        <p:nvSpPr>
          <p:cNvPr id="4" name="Slide Image Placeholder 3"/>
          <p:cNvSpPr>
            <a:spLocks noGrp="1" noRot="1" noChangeAspect="1"/>
          </p:cNvSpPr>
          <p:nvPr>
            <p:ph type="sldImg" idx="2"/>
          </p:nvPr>
        </p:nvSpPr>
        <p:spPr>
          <a:xfrm>
            <a:off x="2919413" y="533400"/>
            <a:ext cx="3549650" cy="26622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8213" y="3373438"/>
            <a:ext cx="7512050" cy="31956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46875"/>
            <a:ext cx="4068763" cy="3540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318125" y="6746875"/>
            <a:ext cx="4068763" cy="354013"/>
          </a:xfrm>
          <a:prstGeom prst="rect">
            <a:avLst/>
          </a:prstGeom>
        </p:spPr>
        <p:txBody>
          <a:bodyPr vert="horz" lIns="91440" tIns="45720" rIns="91440" bIns="45720" rtlCol="0" anchor="b"/>
          <a:lstStyle>
            <a:lvl1pPr algn="r">
              <a:defRPr sz="1200"/>
            </a:lvl1pPr>
          </a:lstStyle>
          <a:p>
            <a:fld id="{7B9282E1-388F-400B-8400-099AC43B7CA1}" type="slidenum">
              <a:rPr lang="en-US" smtClean="0"/>
              <a:t>‹#›</a:t>
            </a:fld>
            <a:endParaRPr lang="en-US"/>
          </a:p>
        </p:txBody>
      </p:sp>
    </p:spTree>
    <p:extLst>
      <p:ext uri="{BB962C8B-B14F-4D97-AF65-F5344CB8AC3E}">
        <p14:creationId xmlns:p14="http://schemas.microsoft.com/office/powerpoint/2010/main" val="364888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1</a:t>
            </a:fld>
            <a:endParaRPr lang="en-US"/>
          </a:p>
        </p:txBody>
      </p:sp>
    </p:spTree>
    <p:extLst>
      <p:ext uri="{BB962C8B-B14F-4D97-AF65-F5344CB8AC3E}">
        <p14:creationId xmlns:p14="http://schemas.microsoft.com/office/powerpoint/2010/main" val="1808622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10</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11</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12</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13</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14</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2</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3</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4</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5</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6</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7</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8</a:t>
            </a:fld>
            <a:endParaRPr lang="en-US"/>
          </a:p>
        </p:txBody>
      </p:sp>
    </p:spTree>
    <p:extLst>
      <p:ext uri="{BB962C8B-B14F-4D97-AF65-F5344CB8AC3E}">
        <p14:creationId xmlns:p14="http://schemas.microsoft.com/office/powerpoint/2010/main" val="4086249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9282E1-388F-400B-8400-099AC43B7CA1}" type="slidenum">
              <a:rPr lang="en-US" smtClean="0"/>
              <a:t>9</a:t>
            </a:fld>
            <a:endParaRPr lang="en-US"/>
          </a:p>
        </p:txBody>
      </p:sp>
    </p:spTree>
    <p:extLst>
      <p:ext uri="{BB962C8B-B14F-4D97-AF65-F5344CB8AC3E}">
        <p14:creationId xmlns:p14="http://schemas.microsoft.com/office/powerpoint/2010/main" val="4086249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normAutofit lnSpcReduction="10000"/>
          </a:bodyPr>
          <a:lstStyle/>
          <a:p>
            <a:pPr marL="0" indent="0" algn="ctr">
              <a:buNone/>
            </a:pPr>
            <a:r>
              <a:rPr lang="en-US" b="1" i="1" dirty="0" smtClean="0">
                <a:solidFill>
                  <a:srgbClr val="FF0066"/>
                </a:solidFill>
                <a:effectLst>
                  <a:outerShdw blurRad="38100" dist="38100" dir="2700000" algn="tl">
                    <a:srgbClr val="000000">
                      <a:alpha val="43137"/>
                    </a:srgbClr>
                  </a:outerShdw>
                </a:effectLst>
                <a:latin typeface="Times New Roman" pitchFamily="18" charset="0"/>
                <a:cs typeface="Times New Roman" pitchFamily="18" charset="0"/>
              </a:rPr>
              <a:t>Course code : EEE-4123</a:t>
            </a:r>
          </a:p>
          <a:p>
            <a:pPr marL="0" indent="0" algn="ctr">
              <a:buNone/>
            </a:pPr>
            <a:r>
              <a:rPr lang="en-US" b="1" i="1" dirty="0" smtClean="0">
                <a:solidFill>
                  <a:srgbClr val="FF0066"/>
                </a:solidFill>
                <a:effectLst>
                  <a:outerShdw blurRad="38100" dist="38100" dir="2700000" algn="tl">
                    <a:srgbClr val="000000">
                      <a:alpha val="43137"/>
                    </a:srgbClr>
                  </a:outerShdw>
                </a:effectLst>
                <a:latin typeface="Times New Roman" pitchFamily="18" charset="0"/>
                <a:cs typeface="Times New Roman" pitchFamily="18" charset="0"/>
              </a:rPr>
              <a:t>High Voltage Engineering</a:t>
            </a:r>
          </a:p>
          <a:p>
            <a:pPr marL="0" indent="0" algn="ctr">
              <a:buNone/>
            </a:pPr>
            <a:r>
              <a:rPr lang="en-US" b="1" u="sng"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Lecture-05</a:t>
            </a:r>
          </a:p>
          <a:p>
            <a:pPr marL="0" indent="0" algn="ctr">
              <a:buNone/>
            </a:pPr>
            <a:endParaRPr lang="en-US" b="1" u="sng" dirty="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buNone/>
            </a:pPr>
            <a:r>
              <a:rPr lang="en-US" b="1" u="sng"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Topics</a:t>
            </a:r>
          </a:p>
          <a:p>
            <a:pPr marL="0" indent="0" algn="ctr">
              <a:buNone/>
            </a:pPr>
            <a:r>
              <a:rPr lang="en-US" b="1" dirty="0" smtClean="0">
                <a:solidFill>
                  <a:srgbClr val="002060"/>
                </a:solidFill>
                <a:effectLst>
                  <a:outerShdw blurRad="38100" dist="38100" dir="2700000" algn="tl">
                    <a:srgbClr val="000000">
                      <a:alpha val="43137"/>
                    </a:srgbClr>
                  </a:outerShdw>
                </a:effectLst>
                <a:latin typeface="Algerian" pitchFamily="82" charset="0"/>
                <a:cs typeface="Times New Roman" pitchFamily="18" charset="0"/>
              </a:rPr>
              <a:t> </a:t>
            </a:r>
            <a:r>
              <a:rPr lang="en-US" b="1" i="1"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Insulation: High Voltage Direct current  (HVDC)</a:t>
            </a:r>
          </a:p>
          <a:p>
            <a:pPr marL="0" indent="0" algn="ctr">
              <a:buNone/>
            </a:pPr>
            <a:endParaRPr lang="en-US" dirty="0">
              <a:latin typeface="Times New Roman" pitchFamily="18" charset="0"/>
              <a:cs typeface="Times New Roman" pitchFamily="18" charset="0"/>
            </a:endParaRPr>
          </a:p>
          <a:p>
            <a:pPr marL="0" indent="0" algn="ctr">
              <a:buNone/>
            </a:pPr>
            <a:r>
              <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Presented by</a:t>
            </a:r>
          </a:p>
          <a:p>
            <a:pPr marL="0" indent="0" algn="ctr">
              <a:buNone/>
            </a:pPr>
            <a:r>
              <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Md. </a:t>
            </a:r>
            <a:r>
              <a:rPr lang="en-US" sz="2400" dirty="0" err="1"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Shamim</a:t>
            </a:r>
            <a:r>
              <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 </a:t>
            </a:r>
            <a:r>
              <a:rPr lang="en-US" sz="2400" dirty="0" err="1"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Sarker</a:t>
            </a:r>
            <a:endPar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endParaRPr>
          </a:p>
          <a:p>
            <a:pPr marL="0" indent="0" algn="ctr">
              <a:buNone/>
            </a:pPr>
            <a:r>
              <a:rPr lang="en-US" sz="2400" b="1" dirty="0">
                <a:solidFill>
                  <a:srgbClr val="C00000"/>
                </a:solidFill>
                <a:effectLst>
                  <a:outerShdw blurRad="38100" dist="38100" dir="2700000" algn="tl">
                    <a:srgbClr val="000000">
                      <a:alpha val="43137"/>
                    </a:srgbClr>
                  </a:outerShdw>
                </a:effectLst>
                <a:latin typeface="Segoe Print" pitchFamily="2" charset="0"/>
                <a:cs typeface="Times New Roman" pitchFamily="18" charset="0"/>
              </a:rPr>
              <a:t>Assistant Professor</a:t>
            </a:r>
            <a:r>
              <a:rPr lang="en-US" sz="2400" dirty="0">
                <a:solidFill>
                  <a:srgbClr val="C00000"/>
                </a:solidFill>
                <a:effectLst>
                  <a:outerShdw blurRad="38100" dist="38100" dir="2700000" algn="tl">
                    <a:srgbClr val="000000">
                      <a:alpha val="43137"/>
                    </a:srgbClr>
                  </a:outerShdw>
                </a:effectLst>
                <a:latin typeface="Segoe Print" pitchFamily="2" charset="0"/>
                <a:cs typeface="Times New Roman" pitchFamily="18" charset="0"/>
              </a:rPr>
              <a:t> </a:t>
            </a:r>
            <a:r>
              <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 </a:t>
            </a:r>
            <a:endPar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endParaRPr>
          </a:p>
          <a:p>
            <a:pPr marL="0" indent="0" algn="ctr">
              <a:buNone/>
            </a:pPr>
            <a:r>
              <a:rPr lang="en-US" sz="2400" dirty="0" smtClean="0">
                <a:solidFill>
                  <a:srgbClr val="C00000"/>
                </a:solidFill>
                <a:effectLst>
                  <a:outerShdw blurRad="38100" dist="38100" dir="2700000" algn="tl">
                    <a:srgbClr val="000000">
                      <a:alpha val="43137"/>
                    </a:srgbClr>
                  </a:outerShdw>
                </a:effectLst>
                <a:latin typeface="Segoe Print" pitchFamily="2" charset="0"/>
                <a:cs typeface="Times New Roman" pitchFamily="18" charset="0"/>
              </a:rPr>
              <a:t>Dept. of EEE, KUET</a:t>
            </a:r>
          </a:p>
        </p:txBody>
      </p:sp>
    </p:spTree>
    <p:extLst>
      <p:ext uri="{BB962C8B-B14F-4D97-AF65-F5344CB8AC3E}">
        <p14:creationId xmlns:p14="http://schemas.microsoft.com/office/powerpoint/2010/main" val="260763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843" y="1143000"/>
            <a:ext cx="4202757"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371600"/>
            <a:ext cx="3489787" cy="237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166292"/>
            <a:ext cx="3543300" cy="93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3277" y="5333999"/>
            <a:ext cx="6577445" cy="897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286000" y="152400"/>
            <a:ext cx="4953000" cy="461665"/>
          </a:xfrm>
          <a:prstGeom prst="rect">
            <a:avLst/>
          </a:prstGeom>
          <a:noFill/>
        </p:spPr>
        <p:txBody>
          <a:bodyPr wrap="square" rtlCol="0">
            <a:spAutoFit/>
          </a:bodyPr>
          <a:lstStyle/>
          <a:p>
            <a:pPr algn="ctr"/>
            <a:r>
              <a:rPr lang="en-US" sz="2400" b="1" dirty="0" smtClean="0">
                <a:solidFill>
                  <a:srgbClr val="C00000"/>
                </a:solidFill>
              </a:rPr>
              <a:t>Economic Comparison</a:t>
            </a:r>
            <a:endParaRPr lang="en-US" sz="2400" b="1" dirty="0">
              <a:solidFill>
                <a:srgbClr val="C00000"/>
              </a:solidFill>
            </a:endParaRPr>
          </a:p>
        </p:txBody>
      </p:sp>
    </p:spTree>
    <p:extLst>
      <p:ext uri="{BB962C8B-B14F-4D97-AF65-F5344CB8AC3E}">
        <p14:creationId xmlns:p14="http://schemas.microsoft.com/office/powerpoint/2010/main" val="3236615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152400" y="762000"/>
            <a:ext cx="8763000" cy="830997"/>
          </a:xfrm>
          <a:prstGeom prst="rect">
            <a:avLst/>
          </a:prstGeom>
          <a:noFill/>
        </p:spPr>
        <p:txBody>
          <a:bodyPr wrap="square" rtlCol="0">
            <a:spAutoFit/>
          </a:bodyPr>
          <a:lstStyle/>
          <a:p>
            <a:r>
              <a:rPr lang="en-US" sz="2400" b="1" dirty="0" smtClean="0">
                <a:solidFill>
                  <a:srgbClr val="0000FF"/>
                </a:solidFill>
              </a:rPr>
              <a:t>02. Converting a three phase double circuit line to a three circuit DC line</a:t>
            </a:r>
            <a:endParaRPr lang="en-US" sz="2400" b="1" dirty="0">
              <a:solidFill>
                <a:srgbClr val="0000FF"/>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473" y="1524000"/>
            <a:ext cx="8846127"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305050"/>
            <a:ext cx="55245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1000" y="3124200"/>
            <a:ext cx="5105400" cy="381000"/>
          </a:xfrm>
          <a:prstGeom prst="rect">
            <a:avLst/>
          </a:prstGeom>
          <a:noFill/>
        </p:spPr>
        <p:txBody>
          <a:bodyPr wrap="square" rtlCol="0">
            <a:spAutoFit/>
          </a:bodyPr>
          <a:lstStyle/>
          <a:p>
            <a:r>
              <a:rPr lang="en-US" dirty="0" smtClean="0"/>
              <a:t>Power transfer in 3 phase double circuit AC line  =</a:t>
            </a:r>
            <a:endParaRPr lang="en-US" dirty="0"/>
          </a:p>
        </p:txBody>
      </p:sp>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131127"/>
            <a:ext cx="267652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381000" y="3657600"/>
            <a:ext cx="5105400" cy="381000"/>
          </a:xfrm>
          <a:prstGeom prst="rect">
            <a:avLst/>
          </a:prstGeom>
          <a:noFill/>
        </p:spPr>
        <p:txBody>
          <a:bodyPr wrap="square" rtlCol="0">
            <a:spAutoFit/>
          </a:bodyPr>
          <a:lstStyle/>
          <a:p>
            <a:r>
              <a:rPr lang="en-US" dirty="0" smtClean="0"/>
              <a:t>Power transfer in 3 circuit </a:t>
            </a:r>
            <a:r>
              <a:rPr lang="en-US" dirty="0"/>
              <a:t>D</a:t>
            </a:r>
            <a:r>
              <a:rPr lang="en-US" dirty="0" smtClean="0"/>
              <a:t>C line  = </a:t>
            </a:r>
            <a:endParaRPr lang="en-US" dirty="0"/>
          </a:p>
        </p:txBody>
      </p:sp>
      <p:pic>
        <p:nvPicPr>
          <p:cNvPr id="61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3590925"/>
            <a:ext cx="11144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473" y="4267200"/>
            <a:ext cx="8693727"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5867400"/>
            <a:ext cx="88392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2286000" y="152400"/>
            <a:ext cx="4953000" cy="461665"/>
          </a:xfrm>
          <a:prstGeom prst="rect">
            <a:avLst/>
          </a:prstGeom>
          <a:noFill/>
        </p:spPr>
        <p:txBody>
          <a:bodyPr wrap="square" rtlCol="0">
            <a:spAutoFit/>
          </a:bodyPr>
          <a:lstStyle/>
          <a:p>
            <a:pPr algn="ctr"/>
            <a:r>
              <a:rPr lang="en-US" sz="2400" b="1" dirty="0" smtClean="0">
                <a:solidFill>
                  <a:srgbClr val="C00000"/>
                </a:solidFill>
              </a:rPr>
              <a:t>Economic Comparison</a:t>
            </a:r>
            <a:endParaRPr lang="en-US" sz="2400" b="1" dirty="0">
              <a:solidFill>
                <a:srgbClr val="C00000"/>
              </a:solidFill>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90600"/>
            <a:ext cx="87630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812" y="1828800"/>
            <a:ext cx="208597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5908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048000"/>
            <a:ext cx="5381625" cy="2450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045" y="5638800"/>
            <a:ext cx="7800109" cy="928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286000" y="152400"/>
            <a:ext cx="4953000" cy="461665"/>
          </a:xfrm>
          <a:prstGeom prst="rect">
            <a:avLst/>
          </a:prstGeom>
          <a:noFill/>
        </p:spPr>
        <p:txBody>
          <a:bodyPr wrap="square" rtlCol="0">
            <a:spAutoFit/>
          </a:bodyPr>
          <a:lstStyle/>
          <a:p>
            <a:pPr algn="ctr"/>
            <a:r>
              <a:rPr lang="en-US" sz="2400" b="1" dirty="0" smtClean="0">
                <a:solidFill>
                  <a:srgbClr val="C00000"/>
                </a:solidFill>
              </a:rPr>
              <a:t>Economic Comparison</a:t>
            </a:r>
            <a:endParaRPr lang="en-US" sz="2400" b="1" dirty="0">
              <a:solidFill>
                <a:srgbClr val="C00000"/>
              </a:solidFill>
            </a:endParaRPr>
          </a:p>
        </p:txBody>
      </p:sp>
    </p:spTree>
    <p:extLst>
      <p:ext uri="{BB962C8B-B14F-4D97-AF65-F5344CB8AC3E}">
        <p14:creationId xmlns:p14="http://schemas.microsoft.com/office/powerpoint/2010/main" val="2658268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19200"/>
            <a:ext cx="5518698"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3400" y="457200"/>
            <a:ext cx="7239000" cy="461665"/>
          </a:xfrm>
          <a:prstGeom prst="rect">
            <a:avLst/>
          </a:prstGeom>
          <a:noFill/>
        </p:spPr>
        <p:txBody>
          <a:bodyPr wrap="square" rtlCol="0">
            <a:spAutoFit/>
          </a:bodyPr>
          <a:lstStyle/>
          <a:p>
            <a:pPr algn="ctr"/>
            <a:r>
              <a:rPr lang="en-US" sz="2400" b="1" dirty="0" smtClean="0">
                <a:solidFill>
                  <a:srgbClr val="C00000"/>
                </a:solidFill>
              </a:rPr>
              <a:t>Economic Distance for HVDC transmission system</a:t>
            </a:r>
            <a:endParaRPr lang="en-US" sz="2400" b="1" dirty="0">
              <a:solidFill>
                <a:srgbClr val="C00000"/>
              </a:solidFill>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0" y="1523999"/>
            <a:ext cx="9144000" cy="1938992"/>
          </a:xfrm>
          <a:prstGeom prst="rect">
            <a:avLst/>
          </a:prstGeom>
          <a:noFill/>
        </p:spPr>
        <p:txBody>
          <a:bodyPr wrap="square" rtlCol="0">
            <a:spAutoFit/>
          </a:bodyPr>
          <a:lstStyle/>
          <a:p>
            <a:r>
              <a:rPr lang="en-US" sz="2800" b="1" dirty="0" smtClean="0"/>
              <a:t>Advantages of HVDC transmission system:</a:t>
            </a:r>
          </a:p>
          <a:p>
            <a:r>
              <a:rPr lang="en-US" sz="2800" dirty="0" smtClean="0"/>
              <a:t>     </a:t>
            </a:r>
            <a:r>
              <a:rPr lang="en-US" sz="2800" dirty="0" smtClean="0">
                <a:solidFill>
                  <a:srgbClr val="3333FF"/>
                </a:solidFill>
              </a:rPr>
              <a:t>See page no 616-617 from </a:t>
            </a:r>
          </a:p>
          <a:p>
            <a:r>
              <a:rPr lang="en-US" sz="2800" dirty="0">
                <a:solidFill>
                  <a:srgbClr val="3333FF"/>
                </a:solidFill>
              </a:rPr>
              <a:t> </a:t>
            </a:r>
            <a:r>
              <a:rPr lang="en-US" sz="2800" dirty="0" smtClean="0">
                <a:solidFill>
                  <a:srgbClr val="3333FF"/>
                </a:solidFill>
              </a:rPr>
              <a:t>                      Electrical Power system By </a:t>
            </a:r>
            <a:r>
              <a:rPr lang="en-US" sz="2800" dirty="0" err="1" smtClean="0">
                <a:solidFill>
                  <a:srgbClr val="3333FF"/>
                </a:solidFill>
              </a:rPr>
              <a:t>Ashfaq</a:t>
            </a:r>
            <a:r>
              <a:rPr lang="en-US" sz="2800" dirty="0" smtClean="0">
                <a:solidFill>
                  <a:srgbClr val="3333FF"/>
                </a:solidFill>
              </a:rPr>
              <a:t> </a:t>
            </a:r>
            <a:r>
              <a:rPr lang="en-US" sz="2800" dirty="0" err="1" smtClean="0">
                <a:solidFill>
                  <a:srgbClr val="3333FF"/>
                </a:solidFill>
              </a:rPr>
              <a:t>husain</a:t>
            </a:r>
            <a:endParaRPr lang="en-US" sz="2800" dirty="0" smtClean="0">
              <a:solidFill>
                <a:srgbClr val="3333FF"/>
              </a:solidFill>
            </a:endParaRPr>
          </a:p>
          <a:p>
            <a:endParaRPr lang="en-US" dirty="0"/>
          </a:p>
          <a:p>
            <a:endParaRPr lang="en-US" dirty="0"/>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152400" y="685800"/>
            <a:ext cx="8915400" cy="1938992"/>
          </a:xfrm>
          <a:prstGeom prst="rect">
            <a:avLst/>
          </a:prstGeom>
          <a:noFill/>
        </p:spPr>
        <p:txBody>
          <a:bodyPr wrap="square" rtlCol="0">
            <a:spAutoFit/>
          </a:bodyPr>
          <a:lstStyle/>
          <a:p>
            <a:pPr algn="just"/>
            <a:r>
              <a:rPr lang="en-US" sz="2400" dirty="0"/>
              <a:t>High voltage direct current (HVDC) power systems uses D.C. for transmission of bulk power over long distances. For long distance power transmission, HVDC lines are less expensive, and losses are less as compared to AC transmission. It interconnects the networks that have different frequencies and characteristics</a:t>
            </a:r>
            <a:r>
              <a:rPr lang="en-US" sz="2400" dirty="0" smtClean="0"/>
              <a:t>.</a:t>
            </a:r>
            <a:endParaRPr lang="en-US" sz="2400" dirty="0"/>
          </a:p>
        </p:txBody>
      </p:sp>
      <p:pic>
        <p:nvPicPr>
          <p:cNvPr id="9218" name="Picture 2" descr="C:\Users\sh\Desktop\hvd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581400"/>
            <a:ext cx="8991600" cy="320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90800" y="76200"/>
            <a:ext cx="4762500" cy="523220"/>
          </a:xfrm>
          <a:prstGeom prst="rect">
            <a:avLst/>
          </a:prstGeom>
          <a:noFill/>
        </p:spPr>
        <p:txBody>
          <a:bodyPr wrap="square" rtlCol="0">
            <a:spAutoFit/>
          </a:bodyPr>
          <a:lstStyle/>
          <a:p>
            <a:pPr algn="ctr"/>
            <a:r>
              <a:rPr lang="en-US" sz="2800" b="1" dirty="0" smtClean="0">
                <a:solidFill>
                  <a:srgbClr val="C00000"/>
                </a:solidFill>
              </a:rPr>
              <a:t>HVDC Transmission System</a:t>
            </a:r>
            <a:endParaRPr lang="en-US" sz="2800" b="1" dirty="0">
              <a:solidFill>
                <a:srgbClr val="C00000"/>
              </a:solidFill>
            </a:endParaRPr>
          </a:p>
        </p:txBody>
      </p:sp>
      <p:sp>
        <p:nvSpPr>
          <p:cNvPr id="7" name="TextBox 6"/>
          <p:cNvSpPr txBox="1"/>
          <p:nvPr/>
        </p:nvSpPr>
        <p:spPr>
          <a:xfrm>
            <a:off x="353291" y="2780436"/>
            <a:ext cx="3657600" cy="830997"/>
          </a:xfrm>
          <a:prstGeom prst="rect">
            <a:avLst/>
          </a:prstGeom>
          <a:noFill/>
        </p:spPr>
        <p:txBody>
          <a:bodyPr wrap="square" rtlCol="0">
            <a:spAutoFit/>
          </a:bodyPr>
          <a:lstStyle/>
          <a:p>
            <a:r>
              <a:rPr lang="en-US" sz="2400" dirty="0" smtClean="0">
                <a:solidFill>
                  <a:srgbClr val="7030A0"/>
                </a:solidFill>
              </a:rPr>
              <a:t>AC is better for generation and utilization</a:t>
            </a:r>
            <a:endParaRPr lang="en-US" sz="2400" dirty="0">
              <a:solidFill>
                <a:srgbClr val="7030A0"/>
              </a:solidFill>
            </a:endParaRPr>
          </a:p>
        </p:txBody>
      </p:sp>
      <p:sp>
        <p:nvSpPr>
          <p:cNvPr id="10" name="TextBox 9"/>
          <p:cNvSpPr txBox="1"/>
          <p:nvPr/>
        </p:nvSpPr>
        <p:spPr>
          <a:xfrm>
            <a:off x="5105400" y="2891135"/>
            <a:ext cx="3962400" cy="461665"/>
          </a:xfrm>
          <a:prstGeom prst="rect">
            <a:avLst/>
          </a:prstGeom>
          <a:noFill/>
        </p:spPr>
        <p:txBody>
          <a:bodyPr wrap="square" rtlCol="0">
            <a:spAutoFit/>
          </a:bodyPr>
          <a:lstStyle/>
          <a:p>
            <a:r>
              <a:rPr lang="en-US" sz="2400" dirty="0" smtClean="0">
                <a:solidFill>
                  <a:srgbClr val="0000FF"/>
                </a:solidFill>
              </a:rPr>
              <a:t>DC is better for transmission</a:t>
            </a:r>
            <a:endParaRPr lang="en-US" sz="2400" dirty="0">
              <a:solidFill>
                <a:srgbClr val="0000FF"/>
              </a:solidFill>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1676400" y="76200"/>
            <a:ext cx="5791200" cy="461665"/>
          </a:xfrm>
          <a:prstGeom prst="rect">
            <a:avLst/>
          </a:prstGeom>
          <a:noFill/>
        </p:spPr>
        <p:txBody>
          <a:bodyPr wrap="square" rtlCol="0">
            <a:spAutoFit/>
          </a:bodyPr>
          <a:lstStyle/>
          <a:p>
            <a:r>
              <a:rPr lang="en-US" sz="2400" b="1" dirty="0" smtClean="0">
                <a:solidFill>
                  <a:srgbClr val="C00000"/>
                </a:solidFill>
              </a:rPr>
              <a:t>Classification of HVDC transmission system</a:t>
            </a:r>
            <a:endParaRPr lang="en-US" sz="2400" b="1" dirty="0">
              <a:solidFill>
                <a:srgbClr val="C00000"/>
              </a:solidFill>
            </a:endParaRPr>
          </a:p>
        </p:txBody>
      </p:sp>
      <p:sp>
        <p:nvSpPr>
          <p:cNvPr id="7" name="TextBox 6"/>
          <p:cNvSpPr txBox="1"/>
          <p:nvPr/>
        </p:nvSpPr>
        <p:spPr>
          <a:xfrm>
            <a:off x="228600" y="685800"/>
            <a:ext cx="8763000" cy="2062103"/>
          </a:xfrm>
          <a:prstGeom prst="rect">
            <a:avLst/>
          </a:prstGeom>
          <a:noFill/>
        </p:spPr>
        <p:txBody>
          <a:bodyPr wrap="square" rtlCol="0">
            <a:spAutoFit/>
          </a:bodyPr>
          <a:lstStyle/>
          <a:p>
            <a:r>
              <a:rPr lang="en-US" sz="2400" dirty="0">
                <a:solidFill>
                  <a:srgbClr val="000099"/>
                </a:solidFill>
              </a:rPr>
              <a:t>The classification of HVDC systems depends upon the arrangement of the pole and the earth return.</a:t>
            </a:r>
            <a:r>
              <a:rPr lang="en-US" sz="2000" dirty="0"/>
              <a:t/>
            </a:r>
            <a:br>
              <a:rPr lang="en-US" sz="2000" dirty="0"/>
            </a:br>
            <a:r>
              <a:rPr lang="en-US" sz="2000" dirty="0"/>
              <a:t>They are as follows:</a:t>
            </a:r>
            <a:br>
              <a:rPr lang="en-US" sz="2000" dirty="0"/>
            </a:br>
            <a:r>
              <a:rPr lang="en-US" sz="2000" dirty="0" smtClean="0"/>
              <a:t>          (</a:t>
            </a:r>
            <a:r>
              <a:rPr lang="en-US" sz="2000" dirty="0"/>
              <a:t>i) </a:t>
            </a:r>
            <a:r>
              <a:rPr lang="en-US" sz="2000" dirty="0" err="1"/>
              <a:t>Monopolar</a:t>
            </a:r>
            <a:r>
              <a:rPr lang="en-US" sz="2000" dirty="0"/>
              <a:t> link</a:t>
            </a:r>
            <a:br>
              <a:rPr lang="en-US" sz="2000" dirty="0"/>
            </a:br>
            <a:r>
              <a:rPr lang="en-US" sz="2000" dirty="0" smtClean="0"/>
              <a:t>          (</a:t>
            </a:r>
            <a:r>
              <a:rPr lang="en-US" sz="2000" dirty="0"/>
              <a:t>ii) Bipolar link</a:t>
            </a:r>
            <a:br>
              <a:rPr lang="en-US" sz="2000" dirty="0"/>
            </a:br>
            <a:r>
              <a:rPr lang="en-US" sz="2000" dirty="0" smtClean="0"/>
              <a:t>          (</a:t>
            </a:r>
            <a:r>
              <a:rPr lang="en-US" sz="2000" dirty="0"/>
              <a:t>iii) </a:t>
            </a:r>
            <a:r>
              <a:rPr lang="en-US" sz="2000" dirty="0" err="1"/>
              <a:t>Homopolar</a:t>
            </a:r>
            <a:r>
              <a:rPr lang="en-US" sz="2000" dirty="0"/>
              <a:t> </a:t>
            </a:r>
            <a:r>
              <a:rPr lang="en-US" sz="2000" dirty="0" smtClean="0"/>
              <a:t>link</a:t>
            </a:r>
            <a:endParaRPr lang="en-US" sz="2000" dirty="0"/>
          </a:p>
        </p:txBody>
      </p:sp>
      <p:sp>
        <p:nvSpPr>
          <p:cNvPr id="9" name="TextBox 8"/>
          <p:cNvSpPr txBox="1"/>
          <p:nvPr/>
        </p:nvSpPr>
        <p:spPr>
          <a:xfrm>
            <a:off x="76200" y="3022937"/>
            <a:ext cx="8763000" cy="1015663"/>
          </a:xfrm>
          <a:prstGeom prst="rect">
            <a:avLst/>
          </a:prstGeom>
          <a:noFill/>
        </p:spPr>
        <p:txBody>
          <a:bodyPr wrap="square" rtlCol="0">
            <a:spAutoFit/>
          </a:bodyPr>
          <a:lstStyle/>
          <a:p>
            <a:r>
              <a:rPr lang="en-US" sz="2000" b="1" dirty="0" smtClean="0">
                <a:solidFill>
                  <a:srgbClr val="C00000"/>
                </a:solidFill>
              </a:rPr>
              <a:t>(i)</a:t>
            </a:r>
            <a:r>
              <a:rPr lang="en-US" sz="2000" b="1" dirty="0" err="1" smtClean="0">
                <a:solidFill>
                  <a:srgbClr val="C00000"/>
                </a:solidFill>
              </a:rPr>
              <a:t>Monipolar</a:t>
            </a:r>
            <a:r>
              <a:rPr lang="en-US" sz="2000" b="1" dirty="0" smtClean="0">
                <a:solidFill>
                  <a:srgbClr val="C00000"/>
                </a:solidFill>
              </a:rPr>
              <a:t> Link : </a:t>
            </a:r>
            <a:r>
              <a:rPr lang="en-US" sz="2000" dirty="0"/>
              <a:t>A </a:t>
            </a:r>
            <a:r>
              <a:rPr lang="en-US" sz="2000" dirty="0" err="1"/>
              <a:t>monopolar</a:t>
            </a:r>
            <a:r>
              <a:rPr lang="en-US" sz="2000" dirty="0"/>
              <a:t> link has only one conductor, </a:t>
            </a:r>
            <a:r>
              <a:rPr lang="en-US" sz="2000" dirty="0" smtClean="0"/>
              <a:t>with ground </a:t>
            </a:r>
            <a:r>
              <a:rPr lang="en-US" sz="2000" dirty="0"/>
              <a:t>or sea as a return path. Generally, </a:t>
            </a:r>
            <a:r>
              <a:rPr lang="en-US" sz="2000" dirty="0" smtClean="0"/>
              <a:t>the conductor </a:t>
            </a:r>
            <a:r>
              <a:rPr lang="en-US" sz="2000" dirty="0"/>
              <a:t>has a negative polarity with </a:t>
            </a:r>
            <a:r>
              <a:rPr lang="en-US" sz="2000" dirty="0" smtClean="0"/>
              <a:t>respect to </a:t>
            </a:r>
            <a:r>
              <a:rPr lang="en-US" sz="2000" dirty="0"/>
              <a:t>the </a:t>
            </a:r>
            <a:r>
              <a:rPr lang="en-US" sz="2000" dirty="0" smtClean="0"/>
              <a:t>earth</a:t>
            </a:r>
            <a:endParaRPr lang="en-US" sz="20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038600"/>
            <a:ext cx="5562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4267200"/>
            <a:ext cx="3505200" cy="2523768"/>
          </a:xfrm>
          <a:prstGeom prst="rect">
            <a:avLst/>
          </a:prstGeom>
          <a:noFill/>
        </p:spPr>
        <p:txBody>
          <a:bodyPr wrap="square" rtlCol="0">
            <a:spAutoFit/>
          </a:bodyPr>
          <a:lstStyle/>
          <a:p>
            <a:r>
              <a:rPr lang="en-US" sz="2000" b="1" dirty="0">
                <a:solidFill>
                  <a:srgbClr val="00B050"/>
                </a:solidFill>
              </a:rPr>
              <a:t>ADVANTAGES:</a:t>
            </a:r>
            <a:r>
              <a:rPr lang="en-US" sz="2000" dirty="0"/>
              <a:t/>
            </a:r>
            <a:br>
              <a:rPr lang="en-US" sz="2000" dirty="0"/>
            </a:br>
            <a:r>
              <a:rPr lang="en-US" sz="2000" dirty="0"/>
              <a:t>• The corona effect in a DC line is </a:t>
            </a:r>
            <a:r>
              <a:rPr lang="en-US" sz="2000" dirty="0" smtClean="0"/>
              <a:t>less because </a:t>
            </a:r>
            <a:r>
              <a:rPr lang="en-US" sz="2000" dirty="0"/>
              <a:t>of the </a:t>
            </a:r>
            <a:r>
              <a:rPr lang="en-US" sz="2000" dirty="0" smtClean="0"/>
              <a:t>negative</a:t>
            </a:r>
            <a:r>
              <a:rPr lang="en-US" sz="2000" dirty="0"/>
              <a:t/>
            </a:r>
            <a:br>
              <a:rPr lang="en-US" sz="2000" dirty="0"/>
            </a:br>
            <a:r>
              <a:rPr lang="en-US" sz="2000" dirty="0"/>
              <a:t>• Less conductor material is required </a:t>
            </a:r>
            <a:r>
              <a:rPr lang="en-US" sz="2000" dirty="0" smtClean="0"/>
              <a:t>as ground </a:t>
            </a:r>
            <a:r>
              <a:rPr lang="en-US" sz="2000" dirty="0"/>
              <a:t>is used as the return path</a:t>
            </a:r>
            <a:r>
              <a:rPr lang="en-US" sz="2000" dirty="0" smtClean="0"/>
              <a:t>.</a:t>
            </a:r>
            <a:r>
              <a:rPr lang="en-US" sz="2000" dirty="0"/>
              <a:t/>
            </a:r>
            <a:br>
              <a:rPr lang="en-US" sz="2000" dirty="0"/>
            </a:br>
            <a:r>
              <a:rPr lang="en-US" sz="2000" dirty="0"/>
              <a:t>• Less insulation cost.</a:t>
            </a:r>
            <a:r>
              <a:rPr lang="en-US" dirty="0"/>
              <a:t/>
            </a:r>
            <a:br>
              <a:rPr lang="en-US" dirty="0"/>
            </a:br>
            <a:endParaRPr lang="en-US" dirty="0"/>
          </a:p>
        </p:txBody>
      </p:sp>
    </p:spTree>
    <p:extLst>
      <p:ext uri="{BB962C8B-B14F-4D97-AF65-F5344CB8AC3E}">
        <p14:creationId xmlns:p14="http://schemas.microsoft.com/office/powerpoint/2010/main" val="4081649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745" y="3276600"/>
            <a:ext cx="7530255" cy="327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533400"/>
            <a:ext cx="9067800" cy="1477328"/>
          </a:xfrm>
          <a:prstGeom prst="rect">
            <a:avLst/>
          </a:prstGeom>
          <a:noFill/>
        </p:spPr>
        <p:txBody>
          <a:bodyPr wrap="square" rtlCol="0">
            <a:spAutoFit/>
          </a:bodyPr>
          <a:lstStyle/>
          <a:p>
            <a:pPr algn="just"/>
            <a:r>
              <a:rPr lang="en-US" b="1" dirty="0" smtClean="0">
                <a:solidFill>
                  <a:srgbClr val="C00000"/>
                </a:solidFill>
              </a:rPr>
              <a:t>(ii) Bipolar links:  </a:t>
            </a:r>
            <a:r>
              <a:rPr lang="en-US" dirty="0"/>
              <a:t>have two conductors, one at </a:t>
            </a:r>
            <a:r>
              <a:rPr lang="en-US" dirty="0" smtClean="0"/>
              <a:t>the positive </a:t>
            </a:r>
            <a:r>
              <a:rPr lang="en-US" dirty="0"/>
              <a:t>potential and the other at the </a:t>
            </a:r>
            <a:r>
              <a:rPr lang="en-US" dirty="0" smtClean="0"/>
              <a:t>negative (same </a:t>
            </a:r>
            <a:r>
              <a:rPr lang="en-US" dirty="0"/>
              <a:t>magnitude) with respect to the </a:t>
            </a:r>
            <a:r>
              <a:rPr lang="en-US" dirty="0" smtClean="0"/>
              <a:t>ground. At </a:t>
            </a:r>
            <a:r>
              <a:rPr lang="en-US" dirty="0"/>
              <a:t>each terminal, two identical sets of converters are connected in series, on the DC side</a:t>
            </a:r>
            <a:r>
              <a:rPr lang="en-US" dirty="0" smtClean="0"/>
              <a:t>.</a:t>
            </a:r>
          </a:p>
          <a:p>
            <a:pPr algn="just"/>
            <a:r>
              <a:rPr lang="en-US" dirty="0"/>
              <a:t/>
            </a:r>
            <a:br>
              <a:rPr lang="en-US" dirty="0"/>
            </a:br>
            <a:endParaRPr lang="en-US" dirty="0"/>
          </a:p>
        </p:txBody>
      </p:sp>
      <p:sp>
        <p:nvSpPr>
          <p:cNvPr id="5" name="TextBox 4"/>
          <p:cNvSpPr txBox="1"/>
          <p:nvPr/>
        </p:nvSpPr>
        <p:spPr>
          <a:xfrm>
            <a:off x="228600" y="1600200"/>
            <a:ext cx="4572000" cy="1477328"/>
          </a:xfrm>
          <a:prstGeom prst="rect">
            <a:avLst/>
          </a:prstGeom>
          <a:noFill/>
        </p:spPr>
        <p:txBody>
          <a:bodyPr wrap="square" rtlCol="0">
            <a:spAutoFit/>
          </a:bodyPr>
          <a:lstStyle/>
          <a:p>
            <a:r>
              <a:rPr lang="en-US" b="1" dirty="0" smtClean="0">
                <a:solidFill>
                  <a:srgbClr val="00B050"/>
                </a:solidFill>
              </a:rPr>
              <a:t>Advantages:</a:t>
            </a:r>
          </a:p>
          <a:p>
            <a:r>
              <a:rPr lang="en-US" dirty="0" smtClean="0"/>
              <a:t>• Power </a:t>
            </a:r>
            <a:r>
              <a:rPr lang="en-US" dirty="0"/>
              <a:t>transmitting capacity is doubled when compared to </a:t>
            </a:r>
            <a:r>
              <a:rPr lang="en-US" dirty="0" err="1"/>
              <a:t>monopolar</a:t>
            </a:r>
            <a:r>
              <a:rPr lang="en-US" dirty="0"/>
              <a:t> link.</a:t>
            </a:r>
            <a:br>
              <a:rPr lang="en-US" dirty="0"/>
            </a:br>
            <a:r>
              <a:rPr lang="en-US" dirty="0"/>
              <a:t>• If a fault occurs in one conductor, </a:t>
            </a:r>
            <a:r>
              <a:rPr lang="en-US" dirty="0" smtClean="0"/>
              <a:t> half power </a:t>
            </a:r>
            <a:r>
              <a:rPr lang="en-US" dirty="0"/>
              <a:t>can be transmitted </a:t>
            </a:r>
            <a:r>
              <a:rPr lang="en-US" dirty="0" smtClean="0"/>
              <a:t>through other</a:t>
            </a:r>
            <a:endParaRPr lang="en-US" dirty="0"/>
          </a:p>
        </p:txBody>
      </p:sp>
      <p:sp>
        <p:nvSpPr>
          <p:cNvPr id="7" name="TextBox 6"/>
          <p:cNvSpPr txBox="1"/>
          <p:nvPr/>
        </p:nvSpPr>
        <p:spPr>
          <a:xfrm>
            <a:off x="5105400" y="1600200"/>
            <a:ext cx="4114800" cy="1477328"/>
          </a:xfrm>
          <a:prstGeom prst="rect">
            <a:avLst/>
          </a:prstGeom>
          <a:noFill/>
        </p:spPr>
        <p:txBody>
          <a:bodyPr wrap="square" rtlCol="0">
            <a:spAutoFit/>
          </a:bodyPr>
          <a:lstStyle/>
          <a:p>
            <a:r>
              <a:rPr lang="en-US" b="1" dirty="0">
                <a:solidFill>
                  <a:srgbClr val="00B050"/>
                </a:solidFill>
              </a:rPr>
              <a:t>DISADVANTAGES:</a:t>
            </a:r>
            <a:r>
              <a:rPr lang="en-US" dirty="0"/>
              <a:t/>
            </a:r>
            <a:br>
              <a:rPr lang="en-US" dirty="0"/>
            </a:br>
            <a:r>
              <a:rPr lang="en-US" dirty="0"/>
              <a:t>• Terminal equipment cost is high.</a:t>
            </a:r>
            <a:br>
              <a:rPr lang="en-US" dirty="0"/>
            </a:br>
            <a:r>
              <a:rPr lang="en-US" dirty="0"/>
              <a:t>• More conductor material is required</a:t>
            </a:r>
            <a:r>
              <a:rPr lang="en-US" dirty="0" smtClean="0"/>
              <a:t>.</a:t>
            </a:r>
            <a:r>
              <a:rPr lang="en-US" dirty="0"/>
              <a:t/>
            </a:r>
            <a:br>
              <a:rPr lang="en-US" dirty="0"/>
            </a:br>
            <a:r>
              <a:rPr lang="en-US" dirty="0"/>
              <a:t>• Corona loss is high.</a:t>
            </a:r>
            <a:br>
              <a:rPr lang="en-US" dirty="0"/>
            </a:br>
            <a:endParaRPr lang="en-US" dirty="0"/>
          </a:p>
        </p:txBody>
      </p:sp>
      <p:sp>
        <p:nvSpPr>
          <p:cNvPr id="10" name="TextBox 9"/>
          <p:cNvSpPr txBox="1"/>
          <p:nvPr/>
        </p:nvSpPr>
        <p:spPr>
          <a:xfrm>
            <a:off x="1676400" y="76200"/>
            <a:ext cx="5791200" cy="461665"/>
          </a:xfrm>
          <a:prstGeom prst="rect">
            <a:avLst/>
          </a:prstGeom>
          <a:noFill/>
        </p:spPr>
        <p:txBody>
          <a:bodyPr wrap="square" rtlCol="0">
            <a:spAutoFit/>
          </a:bodyPr>
          <a:lstStyle/>
          <a:p>
            <a:r>
              <a:rPr lang="en-US" sz="2400" b="1" dirty="0" smtClean="0">
                <a:solidFill>
                  <a:srgbClr val="C00000"/>
                </a:solidFill>
              </a:rPr>
              <a:t>Classification of HVDC transmission system</a:t>
            </a:r>
            <a:endParaRPr lang="en-US" sz="2400" b="1" dirty="0">
              <a:solidFill>
                <a:srgbClr val="C00000"/>
              </a:solidFill>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886200"/>
            <a:ext cx="578904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533400"/>
            <a:ext cx="8382000" cy="923330"/>
          </a:xfrm>
          <a:prstGeom prst="rect">
            <a:avLst/>
          </a:prstGeom>
          <a:noFill/>
        </p:spPr>
        <p:txBody>
          <a:bodyPr wrap="square" rtlCol="0">
            <a:spAutoFit/>
          </a:bodyPr>
          <a:lstStyle/>
          <a:p>
            <a:r>
              <a:rPr lang="en-US" b="1" dirty="0" err="1" smtClean="0">
                <a:solidFill>
                  <a:srgbClr val="C00000"/>
                </a:solidFill>
              </a:rPr>
              <a:t>Homopolar</a:t>
            </a:r>
            <a:r>
              <a:rPr lang="en-US" b="1" dirty="0" smtClean="0">
                <a:solidFill>
                  <a:srgbClr val="C00000"/>
                </a:solidFill>
              </a:rPr>
              <a:t> link: </a:t>
            </a:r>
            <a:r>
              <a:rPr lang="en-US" dirty="0" smtClean="0"/>
              <a:t>has two or more conductors, all having the same polarity, and ground is used as the return path. </a:t>
            </a:r>
            <a:br>
              <a:rPr lang="en-US" dirty="0" smtClean="0"/>
            </a:br>
            <a:endParaRPr lang="en-US" dirty="0"/>
          </a:p>
        </p:txBody>
      </p:sp>
      <p:sp>
        <p:nvSpPr>
          <p:cNvPr id="5" name="TextBox 4"/>
          <p:cNvSpPr txBox="1"/>
          <p:nvPr/>
        </p:nvSpPr>
        <p:spPr>
          <a:xfrm>
            <a:off x="152400" y="1228130"/>
            <a:ext cx="4876800" cy="2862322"/>
          </a:xfrm>
          <a:prstGeom prst="rect">
            <a:avLst/>
          </a:prstGeom>
          <a:noFill/>
        </p:spPr>
        <p:txBody>
          <a:bodyPr wrap="square" rtlCol="0">
            <a:spAutoFit/>
          </a:bodyPr>
          <a:lstStyle/>
          <a:p>
            <a:r>
              <a:rPr lang="en-US" b="1" dirty="0">
                <a:solidFill>
                  <a:srgbClr val="00B050"/>
                </a:solidFill>
              </a:rPr>
              <a:t>ADVANTAGES:</a:t>
            </a:r>
            <a:r>
              <a:rPr lang="en-US" dirty="0"/>
              <a:t/>
            </a:r>
            <a:br>
              <a:rPr lang="en-US" dirty="0"/>
            </a:br>
            <a:r>
              <a:rPr lang="en-US" dirty="0"/>
              <a:t>• Corona effect is less in negative polarity</a:t>
            </a:r>
            <a:br>
              <a:rPr lang="en-US" dirty="0"/>
            </a:br>
            <a:r>
              <a:rPr lang="en-US" dirty="0"/>
              <a:t>conductors.</a:t>
            </a:r>
            <a:br>
              <a:rPr lang="en-US" dirty="0"/>
            </a:br>
            <a:r>
              <a:rPr lang="en-US" dirty="0"/>
              <a:t>• Less conductor material is required because</a:t>
            </a:r>
            <a:br>
              <a:rPr lang="en-US" dirty="0"/>
            </a:br>
            <a:r>
              <a:rPr lang="en-US" dirty="0"/>
              <a:t>ground is used as the return path</a:t>
            </a:r>
            <a:r>
              <a:rPr lang="en-US" dirty="0" smtClean="0"/>
              <a:t>.</a:t>
            </a:r>
            <a:r>
              <a:rPr lang="en-US" dirty="0"/>
              <a:t/>
            </a:r>
            <a:br>
              <a:rPr lang="en-US" dirty="0"/>
            </a:br>
            <a:r>
              <a:rPr lang="en-US" dirty="0"/>
              <a:t>• We can avoid power interruption due to faults by transmitting power through other conductors.</a:t>
            </a:r>
            <a:br>
              <a:rPr lang="en-US" dirty="0"/>
            </a:br>
            <a:r>
              <a:rPr lang="en-US" dirty="0"/>
              <a:t>• Reliability is high.</a:t>
            </a:r>
            <a:br>
              <a:rPr lang="en-US" dirty="0"/>
            </a:br>
            <a:r>
              <a:rPr lang="en-US" dirty="0"/>
              <a:t>• Insulation costs are low</a:t>
            </a:r>
            <a:r>
              <a:rPr lang="en-US" dirty="0" smtClean="0"/>
              <a:t>.</a:t>
            </a:r>
            <a:r>
              <a:rPr lang="en-US" dirty="0"/>
              <a:t/>
            </a:r>
            <a:br>
              <a:rPr lang="en-US" dirty="0"/>
            </a:br>
            <a:endParaRPr lang="en-US" dirty="0"/>
          </a:p>
        </p:txBody>
      </p:sp>
      <p:sp>
        <p:nvSpPr>
          <p:cNvPr id="7" name="TextBox 6"/>
          <p:cNvSpPr txBox="1"/>
          <p:nvPr/>
        </p:nvSpPr>
        <p:spPr>
          <a:xfrm>
            <a:off x="5181600" y="1228130"/>
            <a:ext cx="3962400" cy="1754326"/>
          </a:xfrm>
          <a:prstGeom prst="rect">
            <a:avLst/>
          </a:prstGeom>
          <a:noFill/>
        </p:spPr>
        <p:txBody>
          <a:bodyPr wrap="square" rtlCol="0">
            <a:spAutoFit/>
          </a:bodyPr>
          <a:lstStyle/>
          <a:p>
            <a:r>
              <a:rPr lang="en-US" b="1" dirty="0">
                <a:solidFill>
                  <a:srgbClr val="00B050"/>
                </a:solidFill>
              </a:rPr>
              <a:t>DISADVANTAGES:</a:t>
            </a:r>
            <a:r>
              <a:rPr lang="en-US" dirty="0"/>
              <a:t/>
            </a:r>
            <a:br>
              <a:rPr lang="en-US" dirty="0"/>
            </a:br>
            <a:r>
              <a:rPr lang="en-US" dirty="0"/>
              <a:t>• Ground return path causes corrosion of buried metallic structures.</a:t>
            </a:r>
            <a:br>
              <a:rPr lang="en-US" dirty="0"/>
            </a:br>
            <a:r>
              <a:rPr lang="en-US" dirty="0"/>
              <a:t>• Causes disturbance in underground communication cables.</a:t>
            </a:r>
            <a:br>
              <a:rPr lang="en-US" dirty="0"/>
            </a:br>
            <a:endParaRPr lang="en-US" dirty="0"/>
          </a:p>
        </p:txBody>
      </p:sp>
      <p:sp>
        <p:nvSpPr>
          <p:cNvPr id="10" name="TextBox 9"/>
          <p:cNvSpPr txBox="1"/>
          <p:nvPr/>
        </p:nvSpPr>
        <p:spPr>
          <a:xfrm>
            <a:off x="1676400" y="76200"/>
            <a:ext cx="5791200" cy="461665"/>
          </a:xfrm>
          <a:prstGeom prst="rect">
            <a:avLst/>
          </a:prstGeom>
          <a:noFill/>
        </p:spPr>
        <p:txBody>
          <a:bodyPr wrap="square" rtlCol="0">
            <a:spAutoFit/>
          </a:bodyPr>
          <a:lstStyle/>
          <a:p>
            <a:r>
              <a:rPr lang="en-US" sz="2400" b="1" dirty="0" smtClean="0">
                <a:solidFill>
                  <a:srgbClr val="C00000"/>
                </a:solidFill>
              </a:rPr>
              <a:t>Classification of HVDC transmission system</a:t>
            </a:r>
            <a:endParaRPr lang="en-US" sz="2400" b="1" dirty="0">
              <a:solidFill>
                <a:srgbClr val="C00000"/>
              </a:solidFill>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solidFill>
                  <a:srgbClr val="C00000"/>
                </a:solidFill>
              </a:rPr>
              <a:t> </a:t>
            </a:r>
            <a:r>
              <a:rPr lang="en-US" dirty="0" smtClean="0">
                <a:solidFill>
                  <a:srgbClr val="C00000"/>
                </a:solidFill>
              </a:rPr>
              <a:t>                           Technical Performance</a:t>
            </a:r>
            <a:endParaRPr lang="en-US" dirty="0">
              <a:solidFill>
                <a:srgbClr val="C00000"/>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304800" y="228600"/>
            <a:ext cx="7924800" cy="1569660"/>
          </a:xfrm>
          <a:prstGeom prst="rect">
            <a:avLst/>
          </a:prstGeom>
          <a:noFill/>
        </p:spPr>
        <p:txBody>
          <a:bodyPr wrap="square" rtlCol="0">
            <a:spAutoFit/>
          </a:bodyPr>
          <a:lstStyle/>
          <a:p>
            <a:r>
              <a:rPr lang="en-US" sz="2400" dirty="0" smtClean="0">
                <a:solidFill>
                  <a:srgbClr val="C00000"/>
                </a:solidFill>
              </a:rPr>
              <a:t>Between AC and DC transmission which one will we use?</a:t>
            </a:r>
          </a:p>
          <a:p>
            <a:r>
              <a:rPr lang="en-US" sz="2400" dirty="0"/>
              <a:t> </a:t>
            </a:r>
            <a:r>
              <a:rPr lang="en-US" sz="2400" dirty="0" smtClean="0"/>
              <a:t>    We will decide based on:</a:t>
            </a:r>
          </a:p>
          <a:p>
            <a:r>
              <a:rPr lang="en-US" sz="2400" dirty="0"/>
              <a:t> </a:t>
            </a:r>
            <a:r>
              <a:rPr lang="en-US" sz="2400" dirty="0" smtClean="0"/>
              <a:t>                  (i) Technical Performance and </a:t>
            </a:r>
          </a:p>
          <a:p>
            <a:r>
              <a:rPr lang="en-US" sz="2400" dirty="0"/>
              <a:t> </a:t>
            </a:r>
            <a:r>
              <a:rPr lang="en-US" sz="2400" dirty="0" smtClean="0"/>
              <a:t>                  (ii) Economic consideration.</a:t>
            </a:r>
            <a:endParaRPr lang="en-US" sz="2400" dirty="0"/>
          </a:p>
        </p:txBody>
      </p:sp>
      <p:sp>
        <p:nvSpPr>
          <p:cNvPr id="5" name="TextBox 4"/>
          <p:cNvSpPr txBox="1"/>
          <p:nvPr/>
        </p:nvSpPr>
        <p:spPr>
          <a:xfrm>
            <a:off x="533400" y="2438400"/>
            <a:ext cx="8382000" cy="4154984"/>
          </a:xfrm>
          <a:prstGeom prst="rect">
            <a:avLst/>
          </a:prstGeom>
          <a:noFill/>
        </p:spPr>
        <p:txBody>
          <a:bodyPr wrap="square" rtlCol="0">
            <a:spAutoFit/>
          </a:bodyPr>
          <a:lstStyle/>
          <a:p>
            <a:pPr marL="342900" indent="-342900">
              <a:buAutoNum type="arabicPeriod"/>
            </a:pPr>
            <a:r>
              <a:rPr lang="en-US" sz="2400" dirty="0" smtClean="0">
                <a:solidFill>
                  <a:srgbClr val="C00000"/>
                </a:solidFill>
                <a:latin typeface="Times New Roman" pitchFamily="18" charset="0"/>
                <a:cs typeface="Times New Roman" pitchFamily="18" charset="0"/>
              </a:rPr>
              <a:t>Interconnection</a:t>
            </a: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AC interconnection: </a:t>
            </a:r>
            <a:r>
              <a:rPr lang="en-US" sz="2400" dirty="0" smtClean="0">
                <a:latin typeface="Times New Roman" pitchFamily="18" charset="0"/>
                <a:cs typeface="Times New Roman" pitchFamily="18" charset="0"/>
              </a:rPr>
              <a:t>Two AC systems are connected by an AC link. Frequency of these two system should be very close. It is also known as synchronous tie</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Disadvantages of AC interconnection:</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sym typeface="Wingdings" pitchFamily="2" charset="2"/>
              </a:rPr>
              <a:t> Frequency disturbance in one system is transferred to other system</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                     Power swing in one system may affect the other system. Major fault in one system may lead to the complete failure of the system.</a:t>
            </a:r>
          </a:p>
          <a:p>
            <a:r>
              <a:rPr lang="en-US" sz="2400" dirty="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                     Increase in fault level.</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76200" y="609600"/>
            <a:ext cx="8915400" cy="1938992"/>
          </a:xfrm>
          <a:prstGeom prst="rect">
            <a:avLst/>
          </a:prstGeom>
          <a:noFill/>
        </p:spPr>
        <p:txBody>
          <a:bodyPr wrap="square" rtlCol="0">
            <a:spAutoFit/>
          </a:bodyPr>
          <a:lstStyle/>
          <a:p>
            <a:r>
              <a:rPr lang="en-US" sz="2400" b="1" dirty="0">
                <a:solidFill>
                  <a:srgbClr val="C00000"/>
                </a:solidFill>
                <a:latin typeface="Times New Roman" pitchFamily="18" charset="0"/>
                <a:cs typeface="Times New Roman" pitchFamily="18" charset="0"/>
              </a:rPr>
              <a:t>A</a:t>
            </a:r>
            <a:r>
              <a:rPr lang="en-US" sz="2400" b="1" dirty="0" smtClean="0">
                <a:solidFill>
                  <a:srgbClr val="C00000"/>
                </a:solidFill>
                <a:latin typeface="Times New Roman" pitchFamily="18" charset="0"/>
                <a:cs typeface="Times New Roman" pitchFamily="18" charset="0"/>
              </a:rPr>
              <a:t>dvantages </a:t>
            </a:r>
            <a:r>
              <a:rPr lang="en-US" sz="2400" b="1" dirty="0">
                <a:solidFill>
                  <a:srgbClr val="C00000"/>
                </a:solidFill>
                <a:latin typeface="Times New Roman" pitchFamily="18" charset="0"/>
                <a:cs typeface="Times New Roman" pitchFamily="18" charset="0"/>
              </a:rPr>
              <a:t>of </a:t>
            </a:r>
            <a:r>
              <a:rPr lang="en-US" sz="2400" b="1" dirty="0" smtClean="0">
                <a:solidFill>
                  <a:srgbClr val="C00000"/>
                </a:solidFill>
                <a:latin typeface="Times New Roman" pitchFamily="18" charset="0"/>
                <a:cs typeface="Times New Roman" pitchFamily="18" charset="0"/>
              </a:rPr>
              <a:t>DC </a:t>
            </a:r>
            <a:r>
              <a:rPr lang="en-US" sz="2400" b="1" dirty="0">
                <a:solidFill>
                  <a:srgbClr val="C00000"/>
                </a:solidFill>
                <a:latin typeface="Times New Roman" pitchFamily="18" charset="0"/>
                <a:cs typeface="Times New Roman" pitchFamily="18" charset="0"/>
              </a:rPr>
              <a:t>interconnection:</a:t>
            </a:r>
          </a:p>
          <a:p>
            <a:r>
              <a:rPr lang="en-US" sz="2400" dirty="0" smtClean="0"/>
              <a:t>      </a:t>
            </a:r>
            <a:r>
              <a:rPr lang="en-US" sz="2400" dirty="0" smtClean="0">
                <a:latin typeface="Times New Roman" pitchFamily="18" charset="0"/>
                <a:cs typeface="Times New Roman" pitchFamily="18" charset="0"/>
              </a:rPr>
              <a:t>A DC interconnection provides loose tie between two AC system.</a:t>
            </a:r>
          </a:p>
          <a:p>
            <a:r>
              <a:rPr lang="en-US" sz="2400" dirty="0" smtClean="0">
                <a:latin typeface="Times New Roman" pitchFamily="18" charset="0"/>
                <a:cs typeface="Times New Roman" pitchFamily="18" charset="0"/>
                <a:sym typeface="Wingdings" pitchFamily="2" charset="2"/>
              </a:rPr>
              <a:t>                   </a:t>
            </a:r>
            <a:r>
              <a:rPr lang="en-US" sz="2400" dirty="0" smtClean="0">
                <a:solidFill>
                  <a:srgbClr val="BD139D"/>
                </a:solidFill>
                <a:latin typeface="Times New Roman" pitchFamily="18" charset="0"/>
                <a:cs typeface="Times New Roman" pitchFamily="18" charset="0"/>
                <a:sym typeface="Wingdings" pitchFamily="2" charset="2"/>
              </a:rPr>
              <a:t> Can interconnect two AC system of different frequency.</a:t>
            </a:r>
          </a:p>
          <a:p>
            <a:r>
              <a:rPr lang="en-US" sz="2400" dirty="0">
                <a:solidFill>
                  <a:srgbClr val="BD139D"/>
                </a:solidFill>
                <a:latin typeface="Times New Roman" pitchFamily="18" charset="0"/>
                <a:cs typeface="Times New Roman" pitchFamily="18" charset="0"/>
                <a:sym typeface="Wingdings" pitchFamily="2" charset="2"/>
              </a:rPr>
              <a:t> </a:t>
            </a:r>
            <a:r>
              <a:rPr lang="en-US" sz="2400" dirty="0" smtClean="0">
                <a:solidFill>
                  <a:srgbClr val="BD139D"/>
                </a:solidFill>
                <a:latin typeface="Times New Roman" pitchFamily="18" charset="0"/>
                <a:cs typeface="Times New Roman" pitchFamily="18" charset="0"/>
                <a:sym typeface="Wingdings" pitchFamily="2" charset="2"/>
              </a:rPr>
              <a:t>                   Fast and reliable control of magnitude and direction of power flow by controlling firing angle.</a:t>
            </a:r>
          </a:p>
        </p:txBody>
      </p:sp>
      <p:sp>
        <p:nvSpPr>
          <p:cNvPr id="5" name="TextBox 4"/>
          <p:cNvSpPr txBox="1"/>
          <p:nvPr/>
        </p:nvSpPr>
        <p:spPr>
          <a:xfrm>
            <a:off x="1676400" y="76200"/>
            <a:ext cx="5257800" cy="523220"/>
          </a:xfrm>
          <a:prstGeom prst="rect">
            <a:avLst/>
          </a:prstGeom>
          <a:noFill/>
        </p:spPr>
        <p:txBody>
          <a:bodyPr wrap="square" rtlCol="0">
            <a:spAutoFit/>
          </a:bodyPr>
          <a:lstStyle/>
          <a:p>
            <a:pPr algn="ctr"/>
            <a:r>
              <a:rPr lang="en-US" sz="2800" dirty="0">
                <a:solidFill>
                  <a:srgbClr val="C00000"/>
                </a:solidFill>
                <a:latin typeface="Times New Roman" pitchFamily="18" charset="0"/>
                <a:cs typeface="Times New Roman" pitchFamily="18" charset="0"/>
              </a:rPr>
              <a:t>Technical Performance</a:t>
            </a:r>
          </a:p>
        </p:txBody>
      </p:sp>
      <p:sp>
        <p:nvSpPr>
          <p:cNvPr id="7" name="TextBox 6"/>
          <p:cNvSpPr txBox="1"/>
          <p:nvPr/>
        </p:nvSpPr>
        <p:spPr>
          <a:xfrm>
            <a:off x="304800" y="3124200"/>
            <a:ext cx="8077200" cy="3785652"/>
          </a:xfrm>
          <a:prstGeom prst="rect">
            <a:avLst/>
          </a:prstGeom>
          <a:noFill/>
        </p:spPr>
        <p:txBody>
          <a:bodyPr wrap="square" rtlCol="0">
            <a:spAutoFit/>
          </a:bodyPr>
          <a:lstStyle/>
          <a:p>
            <a:r>
              <a:rPr lang="en-US" sz="2400" dirty="0" smtClean="0">
                <a:solidFill>
                  <a:srgbClr val="C00000"/>
                </a:solidFill>
              </a:rPr>
              <a:t>02. Stability limit: In AC system</a:t>
            </a:r>
          </a:p>
          <a:p>
            <a:r>
              <a:rPr lang="en-US" sz="2400" dirty="0"/>
              <a:t> </a:t>
            </a:r>
            <a:r>
              <a:rPr lang="en-US" sz="2400" dirty="0" smtClean="0"/>
              <a:t>               </a:t>
            </a:r>
            <a:r>
              <a:rPr lang="en-US" sz="2400" dirty="0" smtClean="0">
                <a:solidFill>
                  <a:srgbClr val="FF00FF"/>
                </a:solidFill>
                <a:sym typeface="Wingdings" pitchFamily="2" charset="2"/>
              </a:rPr>
              <a:t> Reactance of the line increases with the length of the line</a:t>
            </a:r>
          </a:p>
          <a:p>
            <a:r>
              <a:rPr lang="en-US" sz="2400" dirty="0">
                <a:solidFill>
                  <a:srgbClr val="FF00FF"/>
                </a:solidFill>
                <a:sym typeface="Wingdings" pitchFamily="2" charset="2"/>
              </a:rPr>
              <a:t> </a:t>
            </a:r>
            <a:r>
              <a:rPr lang="en-US" sz="2400" dirty="0" smtClean="0">
                <a:solidFill>
                  <a:srgbClr val="FF00FF"/>
                </a:solidFill>
                <a:sym typeface="Wingdings" pitchFamily="2" charset="2"/>
              </a:rPr>
              <a:t>                It leads the reactive power drop</a:t>
            </a:r>
          </a:p>
          <a:p>
            <a:r>
              <a:rPr lang="en-US" sz="2400" dirty="0">
                <a:solidFill>
                  <a:srgbClr val="FF00FF"/>
                </a:solidFill>
                <a:sym typeface="Wingdings" pitchFamily="2" charset="2"/>
              </a:rPr>
              <a:t> </a:t>
            </a:r>
            <a:r>
              <a:rPr lang="en-US" sz="2400" dirty="0" smtClean="0">
                <a:solidFill>
                  <a:srgbClr val="FF00FF"/>
                </a:solidFill>
                <a:sym typeface="Wingdings" pitchFamily="2" charset="2"/>
              </a:rPr>
              <a:t>                So reactive power to be injected at regular interval to stabilize the AC  system </a:t>
            </a:r>
          </a:p>
          <a:p>
            <a:endParaRPr lang="en-US" sz="2400" dirty="0">
              <a:sym typeface="Wingdings" pitchFamily="2" charset="2"/>
            </a:endParaRPr>
          </a:p>
          <a:p>
            <a:r>
              <a:rPr lang="en-US" sz="2400" dirty="0" smtClean="0">
                <a:solidFill>
                  <a:srgbClr val="000099"/>
                </a:solidFill>
                <a:sym typeface="Wingdings" pitchFamily="2" charset="2"/>
              </a:rPr>
              <a:t>But DC system is free of this limitation due to absence of reactance. Thus power transfer capability is unaffected by the distance.</a:t>
            </a:r>
            <a:endParaRPr lang="en-US" sz="2400" dirty="0" smtClean="0">
              <a:solidFill>
                <a:srgbClr val="000099"/>
              </a:solidFill>
            </a:endParaRPr>
          </a:p>
        </p:txBody>
      </p:sp>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extBox 1"/>
          <p:cNvSpPr txBox="1"/>
          <p:nvPr/>
        </p:nvSpPr>
        <p:spPr>
          <a:xfrm>
            <a:off x="2286000" y="152400"/>
            <a:ext cx="4953000" cy="461665"/>
          </a:xfrm>
          <a:prstGeom prst="rect">
            <a:avLst/>
          </a:prstGeom>
          <a:noFill/>
        </p:spPr>
        <p:txBody>
          <a:bodyPr wrap="square" rtlCol="0">
            <a:spAutoFit/>
          </a:bodyPr>
          <a:lstStyle/>
          <a:p>
            <a:pPr algn="ctr"/>
            <a:r>
              <a:rPr lang="en-US" sz="2400" b="1" dirty="0" smtClean="0">
                <a:solidFill>
                  <a:srgbClr val="C00000"/>
                </a:solidFill>
              </a:rPr>
              <a:t>Economic Comparison</a:t>
            </a:r>
            <a:endParaRPr lang="en-US" sz="2400" b="1" dirty="0">
              <a:solidFill>
                <a:srgbClr val="C00000"/>
              </a:solidFill>
            </a:endParaRPr>
          </a:p>
        </p:txBody>
      </p:sp>
      <p:sp>
        <p:nvSpPr>
          <p:cNvPr id="5" name="TextBox 4"/>
          <p:cNvSpPr txBox="1"/>
          <p:nvPr/>
        </p:nvSpPr>
        <p:spPr>
          <a:xfrm>
            <a:off x="152400" y="533400"/>
            <a:ext cx="8610600" cy="461665"/>
          </a:xfrm>
          <a:prstGeom prst="rect">
            <a:avLst/>
          </a:prstGeom>
          <a:noFill/>
        </p:spPr>
        <p:txBody>
          <a:bodyPr wrap="square" rtlCol="0">
            <a:spAutoFit/>
          </a:bodyPr>
          <a:lstStyle/>
          <a:p>
            <a:r>
              <a:rPr lang="en-US" sz="2400" b="1" dirty="0" smtClean="0">
                <a:solidFill>
                  <a:srgbClr val="0000FF"/>
                </a:solidFill>
              </a:rPr>
              <a:t>01.  A new DC line is to be provided instead of 3 phase AC line:</a:t>
            </a:r>
            <a:endParaRPr lang="en-US" sz="2400" b="1" dirty="0">
              <a:solidFill>
                <a:srgbClr val="0000FF"/>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843" y="1000800"/>
            <a:ext cx="3745557" cy="258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990600"/>
            <a:ext cx="3489787" cy="237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7" name="TextBox 6"/>
              <p:cNvSpPr txBox="1"/>
              <p:nvPr/>
            </p:nvSpPr>
            <p:spPr>
              <a:xfrm>
                <a:off x="152400" y="4964668"/>
                <a:ext cx="3962400" cy="400110"/>
              </a:xfrm>
              <a:prstGeom prst="rect">
                <a:avLst/>
              </a:prstGeom>
              <a:noFill/>
            </p:spPr>
            <p:txBody>
              <a:bodyPr wrap="square" rtlCol="0">
                <a:spAutoFit/>
              </a:bodyPr>
              <a:lstStyle/>
              <a:p>
                <a:r>
                  <a:rPr lang="en-US" sz="2000" b="1" dirty="0" smtClean="0">
                    <a:solidFill>
                      <a:srgbClr val="00B050"/>
                    </a:solidFill>
                  </a:rPr>
                  <a:t>Power transmitted by DC = </a:t>
                </a:r>
                <a14:m>
                  <m:oMath xmlns:m="http://schemas.openxmlformats.org/officeDocument/2006/math">
                    <m:sSub>
                      <m:sSubPr>
                        <m:ctrlPr>
                          <a:rPr lang="en-US" sz="2000" b="1" i="1" smtClean="0">
                            <a:solidFill>
                              <a:srgbClr val="00B050"/>
                            </a:solidFill>
                            <a:latin typeface="Cambria Math"/>
                          </a:rPr>
                        </m:ctrlPr>
                      </m:sSubPr>
                      <m:e>
                        <m:r>
                          <a:rPr lang="en-US" sz="2000" b="1" i="1" smtClean="0">
                            <a:solidFill>
                              <a:srgbClr val="00B050"/>
                            </a:solidFill>
                            <a:latin typeface="Cambria Math"/>
                          </a:rPr>
                          <m:t>𝑽</m:t>
                        </m:r>
                      </m:e>
                      <m:sub>
                        <m:r>
                          <a:rPr lang="en-US" sz="2000" b="1" i="1" smtClean="0">
                            <a:solidFill>
                              <a:srgbClr val="00B050"/>
                            </a:solidFill>
                            <a:latin typeface="Cambria Math"/>
                          </a:rPr>
                          <m:t>𝒅</m:t>
                        </m:r>
                      </m:sub>
                    </m:sSub>
                    <m:sSub>
                      <m:sSubPr>
                        <m:ctrlPr>
                          <a:rPr lang="en-US" sz="2000" b="1" i="1" smtClean="0">
                            <a:solidFill>
                              <a:srgbClr val="00B050"/>
                            </a:solidFill>
                            <a:latin typeface="Cambria Math"/>
                          </a:rPr>
                        </m:ctrlPr>
                      </m:sSubPr>
                      <m:e>
                        <m:r>
                          <a:rPr lang="en-US" sz="2000" b="1" i="1" smtClean="0">
                            <a:solidFill>
                              <a:srgbClr val="00B050"/>
                            </a:solidFill>
                            <a:latin typeface="Cambria Math"/>
                          </a:rPr>
                          <m:t>𝑰</m:t>
                        </m:r>
                      </m:e>
                      <m:sub>
                        <m:r>
                          <a:rPr lang="en-US" sz="2000" b="1" i="1" smtClean="0">
                            <a:solidFill>
                              <a:srgbClr val="00B050"/>
                            </a:solidFill>
                            <a:latin typeface="Cambria Math"/>
                          </a:rPr>
                          <m:t>𝒅</m:t>
                        </m:r>
                      </m:sub>
                    </m:sSub>
                  </m:oMath>
                </a14:m>
                <a:endParaRPr lang="en-US" b="1" dirty="0">
                  <a:solidFill>
                    <a:srgbClr val="00B05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52400" y="4964668"/>
                <a:ext cx="3962400" cy="400110"/>
              </a:xfrm>
              <a:prstGeom prst="rect">
                <a:avLst/>
              </a:prstGeom>
              <a:blipFill rotWithShape="1">
                <a:blip r:embed="rId5"/>
                <a:stretch>
                  <a:fillRect l="-1538"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52400" y="5410200"/>
                <a:ext cx="4610100" cy="400110"/>
              </a:xfrm>
              <a:prstGeom prst="rect">
                <a:avLst/>
              </a:prstGeom>
              <a:noFill/>
            </p:spPr>
            <p:txBody>
              <a:bodyPr wrap="square" rtlCol="0">
                <a:spAutoFit/>
              </a:bodyPr>
              <a:lstStyle/>
              <a:p>
                <a:r>
                  <a:rPr lang="en-US" sz="2000" b="1" dirty="0" smtClean="0">
                    <a:solidFill>
                      <a:srgbClr val="00B050"/>
                    </a:solidFill>
                  </a:rPr>
                  <a:t>Power transmitted by AC =</a:t>
                </a:r>
                <a14:m>
                  <m:oMath xmlns:m="http://schemas.openxmlformats.org/officeDocument/2006/math">
                    <m:r>
                      <a:rPr lang="en-US" sz="2000" b="1" i="1" smtClean="0">
                        <a:solidFill>
                          <a:srgbClr val="00B050"/>
                        </a:solidFill>
                        <a:latin typeface="Cambria Math"/>
                      </a:rPr>
                      <m:t>𝟑</m:t>
                    </m:r>
                    <m:sSub>
                      <m:sSubPr>
                        <m:ctrlPr>
                          <a:rPr lang="en-US" sz="2000" b="1" i="1" smtClean="0">
                            <a:solidFill>
                              <a:srgbClr val="00B050"/>
                            </a:solidFill>
                            <a:latin typeface="Cambria Math"/>
                          </a:rPr>
                        </m:ctrlPr>
                      </m:sSubPr>
                      <m:e>
                        <m:r>
                          <a:rPr lang="en-US" sz="2000" b="1" i="1" smtClean="0">
                            <a:solidFill>
                              <a:srgbClr val="00B050"/>
                            </a:solidFill>
                            <a:latin typeface="Cambria Math"/>
                          </a:rPr>
                          <m:t>𝑽</m:t>
                        </m:r>
                      </m:e>
                      <m:sub>
                        <m:r>
                          <a:rPr lang="en-US" sz="2000" b="1" i="1" smtClean="0">
                            <a:solidFill>
                              <a:srgbClr val="00B050"/>
                            </a:solidFill>
                            <a:latin typeface="Cambria Math"/>
                          </a:rPr>
                          <m:t>𝒂</m:t>
                        </m:r>
                      </m:sub>
                    </m:sSub>
                    <m:sSub>
                      <m:sSubPr>
                        <m:ctrlPr>
                          <a:rPr lang="en-US" sz="2000" b="1" i="1" smtClean="0">
                            <a:solidFill>
                              <a:srgbClr val="00B050"/>
                            </a:solidFill>
                            <a:latin typeface="Cambria Math"/>
                          </a:rPr>
                        </m:ctrlPr>
                      </m:sSubPr>
                      <m:e>
                        <m:r>
                          <a:rPr lang="en-US" sz="2000" b="1" i="1" smtClean="0">
                            <a:solidFill>
                              <a:srgbClr val="00B050"/>
                            </a:solidFill>
                            <a:latin typeface="Cambria Math"/>
                          </a:rPr>
                          <m:t>𝑰</m:t>
                        </m:r>
                      </m:e>
                      <m:sub>
                        <m:r>
                          <a:rPr lang="en-US" sz="2000" b="1" i="1" smtClean="0">
                            <a:solidFill>
                              <a:srgbClr val="00B050"/>
                            </a:solidFill>
                            <a:latin typeface="Cambria Math"/>
                          </a:rPr>
                          <m:t>𝒂</m:t>
                        </m:r>
                      </m:sub>
                    </m:sSub>
                    <m:func>
                      <m:funcPr>
                        <m:ctrlPr>
                          <a:rPr lang="en-US" sz="2000" b="1" i="1" smtClean="0">
                            <a:solidFill>
                              <a:srgbClr val="00B050"/>
                            </a:solidFill>
                            <a:latin typeface="Cambria Math"/>
                          </a:rPr>
                        </m:ctrlPr>
                      </m:funcPr>
                      <m:fName>
                        <m:r>
                          <a:rPr lang="en-US" sz="2000" b="1" i="0" smtClean="0">
                            <a:solidFill>
                              <a:srgbClr val="00B050"/>
                            </a:solidFill>
                            <a:latin typeface="Cambria Math"/>
                          </a:rPr>
                          <m:t>𝐜𝐨𝐬</m:t>
                        </m:r>
                      </m:fName>
                      <m:e>
                        <m:r>
                          <a:rPr lang="en-US" sz="2000" b="1" i="1" smtClean="0">
                            <a:solidFill>
                              <a:srgbClr val="00B050"/>
                            </a:solidFill>
                            <a:latin typeface="Cambria Math"/>
                            <a:ea typeface="Cambria Math"/>
                          </a:rPr>
                          <m:t>𝜽</m:t>
                        </m:r>
                      </m:e>
                    </m:func>
                  </m:oMath>
                </a14:m>
                <a:endParaRPr lang="en-US" b="1" dirty="0"/>
              </a:p>
            </p:txBody>
          </p:sp>
        </mc:Choice>
        <mc:Fallback xmlns="">
          <p:sp>
            <p:nvSpPr>
              <p:cNvPr id="12" name="TextBox 11"/>
              <p:cNvSpPr txBox="1">
                <a:spLocks noRot="1" noChangeAspect="1" noMove="1" noResize="1" noEditPoints="1" noAdjustHandles="1" noChangeArrowheads="1" noChangeShapeType="1" noTextEdit="1"/>
              </p:cNvSpPr>
              <p:nvPr/>
            </p:nvSpPr>
            <p:spPr>
              <a:xfrm>
                <a:off x="152400" y="5410200"/>
                <a:ext cx="4610100" cy="400110"/>
              </a:xfrm>
              <a:prstGeom prst="rect">
                <a:avLst/>
              </a:prstGeom>
              <a:blipFill rotWithShape="1">
                <a:blip r:embed="rId6"/>
                <a:stretch>
                  <a:fillRect l="-1323" t="-7692" b="-2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52400" y="6019800"/>
                <a:ext cx="3962400" cy="428515"/>
              </a:xfrm>
              <a:prstGeom prst="rect">
                <a:avLst/>
              </a:prstGeom>
              <a:noFill/>
            </p:spPr>
            <p:txBody>
              <a:bodyPr wrap="square" rtlCol="0">
                <a:spAutoFit/>
              </a:bodyPr>
              <a:lstStyle/>
              <a:p>
                <a:r>
                  <a:rPr lang="en-US" sz="2000" b="1" dirty="0" smtClean="0">
                    <a:solidFill>
                      <a:srgbClr val="7030A0"/>
                    </a:solidFill>
                  </a:rPr>
                  <a:t>Power loss in DC =</a:t>
                </a:r>
                <a14:m>
                  <m:oMath xmlns:m="http://schemas.openxmlformats.org/officeDocument/2006/math">
                    <m:sSup>
                      <m:sSupPr>
                        <m:ctrlPr>
                          <a:rPr lang="en-US" sz="2000" b="1" i="1" smtClean="0">
                            <a:solidFill>
                              <a:srgbClr val="7030A0"/>
                            </a:solidFill>
                            <a:latin typeface="Cambria Math"/>
                          </a:rPr>
                        </m:ctrlPr>
                      </m:sSupPr>
                      <m:e>
                        <m:sSub>
                          <m:sSubPr>
                            <m:ctrlPr>
                              <a:rPr lang="en-US" sz="2000" b="1" i="1" smtClean="0">
                                <a:solidFill>
                                  <a:srgbClr val="7030A0"/>
                                </a:solidFill>
                                <a:latin typeface="Cambria Math"/>
                              </a:rPr>
                            </m:ctrlPr>
                          </m:sSubPr>
                          <m:e>
                            <m:r>
                              <a:rPr lang="en-US" sz="2000" b="1" i="1" smtClean="0">
                                <a:solidFill>
                                  <a:srgbClr val="7030A0"/>
                                </a:solidFill>
                                <a:latin typeface="Cambria Math"/>
                              </a:rPr>
                              <m:t>𝟐</m:t>
                            </m:r>
                            <m:r>
                              <a:rPr lang="en-US" sz="2000" b="1" i="1" smtClean="0">
                                <a:solidFill>
                                  <a:srgbClr val="7030A0"/>
                                </a:solidFill>
                                <a:latin typeface="Cambria Math"/>
                              </a:rPr>
                              <m:t>𝑰</m:t>
                            </m:r>
                          </m:e>
                          <m:sub>
                            <m:r>
                              <a:rPr lang="en-US" sz="2000" b="1" i="1" smtClean="0">
                                <a:solidFill>
                                  <a:srgbClr val="7030A0"/>
                                </a:solidFill>
                                <a:latin typeface="Cambria Math"/>
                              </a:rPr>
                              <m:t>𝒅</m:t>
                            </m:r>
                          </m:sub>
                        </m:sSub>
                      </m:e>
                      <m:sup>
                        <m:r>
                          <a:rPr lang="en-US" sz="2000" b="1" i="1" smtClean="0">
                            <a:solidFill>
                              <a:srgbClr val="7030A0"/>
                            </a:solidFill>
                            <a:latin typeface="Cambria Math"/>
                          </a:rPr>
                          <m:t>𝟐</m:t>
                        </m:r>
                      </m:sup>
                    </m:sSup>
                    <m:r>
                      <a:rPr lang="en-US" sz="2000" b="1" i="1" smtClean="0">
                        <a:solidFill>
                          <a:srgbClr val="7030A0"/>
                        </a:solidFill>
                        <a:latin typeface="Cambria Math"/>
                      </a:rPr>
                      <m:t>𝑹</m:t>
                    </m:r>
                  </m:oMath>
                </a14:m>
                <a:endParaRPr lang="en-US" sz="2000" b="1" dirty="0">
                  <a:solidFill>
                    <a:srgbClr val="7030A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52400" y="6019800"/>
                <a:ext cx="3962400" cy="428515"/>
              </a:xfrm>
              <a:prstGeom prst="rect">
                <a:avLst/>
              </a:prstGeom>
              <a:blipFill rotWithShape="1">
                <a:blip r:embed="rId7"/>
                <a:stretch>
                  <a:fillRect l="-1538" b="-2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52400" y="6363159"/>
                <a:ext cx="3962400" cy="426527"/>
              </a:xfrm>
              <a:prstGeom prst="rect">
                <a:avLst/>
              </a:prstGeom>
              <a:noFill/>
            </p:spPr>
            <p:txBody>
              <a:bodyPr wrap="square" rtlCol="0">
                <a:spAutoFit/>
              </a:bodyPr>
              <a:lstStyle/>
              <a:p>
                <a:r>
                  <a:rPr lang="en-US" sz="2000" b="1" dirty="0" smtClean="0">
                    <a:solidFill>
                      <a:srgbClr val="7030A0"/>
                    </a:solidFill>
                  </a:rPr>
                  <a:t>Power transmitted by AC =</a:t>
                </a:r>
                <a14:m>
                  <m:oMath xmlns:m="http://schemas.openxmlformats.org/officeDocument/2006/math">
                    <m:r>
                      <a:rPr lang="en-US" sz="2000" b="1" i="1" smtClean="0">
                        <a:solidFill>
                          <a:srgbClr val="7030A0"/>
                        </a:solidFill>
                        <a:latin typeface="Cambria Math"/>
                      </a:rPr>
                      <m:t>𝟑</m:t>
                    </m:r>
                    <m:sSup>
                      <m:sSupPr>
                        <m:ctrlPr>
                          <a:rPr lang="en-US" sz="2000" b="1" i="1" smtClean="0">
                            <a:solidFill>
                              <a:srgbClr val="7030A0"/>
                            </a:solidFill>
                            <a:latin typeface="Cambria Math"/>
                          </a:rPr>
                        </m:ctrlPr>
                      </m:sSupPr>
                      <m:e>
                        <m:sSub>
                          <m:sSubPr>
                            <m:ctrlPr>
                              <a:rPr lang="en-US" sz="2000" b="1" i="1" smtClean="0">
                                <a:solidFill>
                                  <a:srgbClr val="7030A0"/>
                                </a:solidFill>
                                <a:latin typeface="Cambria Math"/>
                              </a:rPr>
                            </m:ctrlPr>
                          </m:sSubPr>
                          <m:e>
                            <m:r>
                              <a:rPr lang="en-US" sz="2000" b="1" i="1" smtClean="0">
                                <a:solidFill>
                                  <a:srgbClr val="7030A0"/>
                                </a:solidFill>
                                <a:latin typeface="Cambria Math"/>
                              </a:rPr>
                              <m:t>𝑰</m:t>
                            </m:r>
                          </m:e>
                          <m:sub>
                            <m:r>
                              <a:rPr lang="en-US" sz="2000" b="1" i="1" smtClean="0">
                                <a:solidFill>
                                  <a:srgbClr val="7030A0"/>
                                </a:solidFill>
                                <a:latin typeface="Cambria Math"/>
                              </a:rPr>
                              <m:t>𝒂</m:t>
                            </m:r>
                          </m:sub>
                        </m:sSub>
                      </m:e>
                      <m:sup>
                        <m:r>
                          <a:rPr lang="en-US" sz="2000" b="1" i="1" smtClean="0">
                            <a:solidFill>
                              <a:srgbClr val="7030A0"/>
                            </a:solidFill>
                            <a:latin typeface="Cambria Math"/>
                          </a:rPr>
                          <m:t>𝟐</m:t>
                        </m:r>
                      </m:sup>
                    </m:sSup>
                    <m:r>
                      <a:rPr lang="en-US" sz="2000" b="1" i="1" smtClean="0">
                        <a:solidFill>
                          <a:srgbClr val="7030A0"/>
                        </a:solidFill>
                        <a:latin typeface="Cambria Math"/>
                      </a:rPr>
                      <m:t>𝑹</m:t>
                    </m:r>
                  </m:oMath>
                </a14:m>
                <a:endParaRPr lang="en-US" sz="2000" b="1" dirty="0">
                  <a:solidFill>
                    <a:srgbClr val="7030A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152400" y="6363159"/>
                <a:ext cx="3962400" cy="426527"/>
              </a:xfrm>
              <a:prstGeom prst="rect">
                <a:avLst/>
              </a:prstGeom>
              <a:blipFill rotWithShape="1">
                <a:blip r:embed="rId8"/>
                <a:stretch>
                  <a:fillRect l="-1538" b="-25714"/>
                </a:stretch>
              </a:blipFill>
            </p:spPr>
            <p:txBody>
              <a:bodyPr/>
              <a:lstStyle/>
              <a:p>
                <a:r>
                  <a:rPr lang="en-US">
                    <a:noFill/>
                  </a:rPr>
                  <a:t> </a:t>
                </a:r>
              </a:p>
            </p:txBody>
          </p:sp>
        </mc:Fallback>
      </mc:AlternateContent>
      <p:sp>
        <p:nvSpPr>
          <p:cNvPr id="9" name="TextBox 8"/>
          <p:cNvSpPr txBox="1"/>
          <p:nvPr/>
        </p:nvSpPr>
        <p:spPr>
          <a:xfrm>
            <a:off x="5105400" y="3962400"/>
            <a:ext cx="3810000" cy="461665"/>
          </a:xfrm>
          <a:prstGeom prst="rect">
            <a:avLst/>
          </a:prstGeom>
          <a:noFill/>
        </p:spPr>
        <p:txBody>
          <a:bodyPr wrap="square" rtlCol="0">
            <a:spAutoFit/>
          </a:bodyPr>
          <a:lstStyle/>
          <a:p>
            <a:r>
              <a:rPr lang="en-US" sz="2400" dirty="0" smtClean="0">
                <a:solidFill>
                  <a:srgbClr val="000099"/>
                </a:solidFill>
              </a:rPr>
              <a:t>Since two losses are equal:</a:t>
            </a:r>
            <a:endParaRPr lang="en-US" sz="2400" dirty="0">
              <a:solidFill>
                <a:srgbClr val="000099"/>
              </a:solidFill>
            </a:endParaRPr>
          </a:p>
        </p:txBody>
      </p:sp>
      <mc:AlternateContent xmlns:mc="http://schemas.openxmlformats.org/markup-compatibility/2006" xmlns:a14="http://schemas.microsoft.com/office/drawing/2010/main">
        <mc:Choice Requires="a14">
          <p:sp>
            <p:nvSpPr>
              <p:cNvPr id="16" name="TextBox 15"/>
              <p:cNvSpPr txBox="1"/>
              <p:nvPr/>
            </p:nvSpPr>
            <p:spPr>
              <a:xfrm>
                <a:off x="6096000" y="4419600"/>
                <a:ext cx="2667000" cy="763286"/>
              </a:xfrm>
              <a:prstGeom prst="rect">
                <a:avLst/>
              </a:prstGeom>
              <a:noFill/>
            </p:spPr>
            <p:txBody>
              <a:bodyPr wrap="square" rtlCol="0">
                <a:spAutoFit/>
              </a:bodyPr>
              <a:lstStyle/>
              <a:p>
                <a14:m>
                  <m:oMath xmlns:m="http://schemas.openxmlformats.org/officeDocument/2006/math">
                    <m:sSup>
                      <m:sSupPr>
                        <m:ctrlPr>
                          <a:rPr lang="en-US" sz="2400" i="1" smtClean="0">
                            <a:solidFill>
                              <a:srgbClr val="BD139D"/>
                            </a:solidFill>
                            <a:latin typeface="Cambria Math"/>
                          </a:rPr>
                        </m:ctrlPr>
                      </m:sSupPr>
                      <m:e>
                        <m:sSub>
                          <m:sSubPr>
                            <m:ctrlPr>
                              <a:rPr lang="en-US" sz="2400" i="1">
                                <a:solidFill>
                                  <a:srgbClr val="BD139D"/>
                                </a:solidFill>
                                <a:latin typeface="Cambria Math"/>
                              </a:rPr>
                            </m:ctrlPr>
                          </m:sSubPr>
                          <m:e>
                            <m:r>
                              <a:rPr lang="en-US" sz="2400" i="1">
                                <a:solidFill>
                                  <a:srgbClr val="BD139D"/>
                                </a:solidFill>
                                <a:latin typeface="Cambria Math"/>
                              </a:rPr>
                              <m:t>2</m:t>
                            </m:r>
                            <m:r>
                              <a:rPr lang="en-US" sz="2400" i="1">
                                <a:solidFill>
                                  <a:srgbClr val="BD139D"/>
                                </a:solidFill>
                                <a:latin typeface="Cambria Math"/>
                              </a:rPr>
                              <m:t>𝐼</m:t>
                            </m:r>
                          </m:e>
                          <m:sub>
                            <m:r>
                              <a:rPr lang="en-US" sz="2400" i="1">
                                <a:solidFill>
                                  <a:srgbClr val="BD139D"/>
                                </a:solidFill>
                                <a:latin typeface="Cambria Math"/>
                              </a:rPr>
                              <m:t>𝑑</m:t>
                            </m:r>
                          </m:sub>
                        </m:sSub>
                      </m:e>
                      <m:sup>
                        <m:r>
                          <a:rPr lang="en-US" sz="2400" i="1">
                            <a:solidFill>
                              <a:srgbClr val="BD139D"/>
                            </a:solidFill>
                            <a:latin typeface="Cambria Math"/>
                          </a:rPr>
                          <m:t>2</m:t>
                        </m:r>
                      </m:sup>
                    </m:sSup>
                    <m:r>
                      <a:rPr lang="en-US" sz="2400" i="1">
                        <a:solidFill>
                          <a:srgbClr val="BD139D"/>
                        </a:solidFill>
                        <a:latin typeface="Cambria Math"/>
                      </a:rPr>
                      <m:t>𝑅</m:t>
                    </m:r>
                  </m:oMath>
                </a14:m>
                <a:r>
                  <a:rPr lang="en-US" sz="2400" dirty="0" smtClean="0">
                    <a:solidFill>
                      <a:srgbClr val="BD139D"/>
                    </a:solidFill>
                  </a:rPr>
                  <a:t> </a:t>
                </a:r>
                <a:r>
                  <a:rPr lang="en-US" sz="2400" dirty="0">
                    <a:solidFill>
                      <a:srgbClr val="BD139D"/>
                    </a:solidFill>
                  </a:rPr>
                  <a:t>=</a:t>
                </a:r>
                <a14:m>
                  <m:oMath xmlns:m="http://schemas.openxmlformats.org/officeDocument/2006/math">
                    <m:r>
                      <a:rPr lang="en-US" sz="2400" b="0" i="0" smtClean="0">
                        <a:solidFill>
                          <a:srgbClr val="BD139D"/>
                        </a:solidFill>
                        <a:latin typeface="Cambria Math"/>
                      </a:rPr>
                      <m:t>   </m:t>
                    </m:r>
                    <m:r>
                      <a:rPr lang="en-US" sz="2400" i="1">
                        <a:solidFill>
                          <a:srgbClr val="BD139D"/>
                        </a:solidFill>
                        <a:latin typeface="Cambria Math"/>
                      </a:rPr>
                      <m:t>3</m:t>
                    </m:r>
                    <m:sSup>
                      <m:sSupPr>
                        <m:ctrlPr>
                          <a:rPr lang="en-US" sz="2400" i="1">
                            <a:solidFill>
                              <a:srgbClr val="BD139D"/>
                            </a:solidFill>
                            <a:latin typeface="Cambria Math"/>
                          </a:rPr>
                        </m:ctrlPr>
                      </m:sSupPr>
                      <m:e>
                        <m:sSub>
                          <m:sSubPr>
                            <m:ctrlPr>
                              <a:rPr lang="en-US" sz="2400" i="1">
                                <a:solidFill>
                                  <a:srgbClr val="BD139D"/>
                                </a:solidFill>
                                <a:latin typeface="Cambria Math"/>
                              </a:rPr>
                            </m:ctrlPr>
                          </m:sSubPr>
                          <m:e>
                            <m:r>
                              <a:rPr lang="en-US" sz="2400" i="1">
                                <a:solidFill>
                                  <a:srgbClr val="BD139D"/>
                                </a:solidFill>
                                <a:latin typeface="Cambria Math"/>
                              </a:rPr>
                              <m:t>𝐼</m:t>
                            </m:r>
                          </m:e>
                          <m:sub>
                            <m:r>
                              <a:rPr lang="en-US" sz="2400" i="1">
                                <a:solidFill>
                                  <a:srgbClr val="BD139D"/>
                                </a:solidFill>
                                <a:latin typeface="Cambria Math"/>
                              </a:rPr>
                              <m:t>𝑎</m:t>
                            </m:r>
                          </m:sub>
                        </m:sSub>
                      </m:e>
                      <m:sup>
                        <m:r>
                          <a:rPr lang="en-US" sz="2400" i="1">
                            <a:solidFill>
                              <a:srgbClr val="BD139D"/>
                            </a:solidFill>
                            <a:latin typeface="Cambria Math"/>
                          </a:rPr>
                          <m:t>2</m:t>
                        </m:r>
                      </m:sup>
                    </m:sSup>
                    <m:r>
                      <a:rPr lang="en-US" sz="2400" i="1">
                        <a:solidFill>
                          <a:srgbClr val="BD139D"/>
                        </a:solidFill>
                        <a:latin typeface="Cambria Math"/>
                      </a:rPr>
                      <m:t>𝑅</m:t>
                    </m:r>
                  </m:oMath>
                </a14:m>
                <a:endParaRPr lang="en-US" sz="2400" dirty="0">
                  <a:solidFill>
                    <a:srgbClr val="BD139D"/>
                  </a:solidFill>
                </a:endParaRPr>
              </a:p>
              <a:p>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6096000" y="4419600"/>
                <a:ext cx="2667000" cy="763286"/>
              </a:xfrm>
              <a:prstGeom prst="rect">
                <a:avLst/>
              </a:prstGeom>
              <a:blipFill rotWithShape="1">
                <a:blip r:embed="rId9"/>
                <a:stretch>
                  <a:fillRect l="-1826" t="-3200" b="-12000"/>
                </a:stretch>
              </a:blipFill>
            </p:spPr>
            <p:txBody>
              <a:bodyPr/>
              <a:lstStyle/>
              <a:p>
                <a:r>
                  <a:rPr lang="en-US">
                    <a:noFill/>
                  </a:rPr>
                  <a:t> </a:t>
                </a:r>
              </a:p>
            </p:txBody>
          </p:sp>
        </mc:Fallback>
      </mc:AlternateContent>
      <p:pic>
        <p:nvPicPr>
          <p:cNvPr id="3077"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29400" y="5218439"/>
            <a:ext cx="1219200" cy="77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3770" y="3686175"/>
            <a:ext cx="3248025"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889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marL="0" indent="0">
              <a:buNone/>
            </a:pPr>
            <a:endParaRPr lang="en-US" dirty="0"/>
          </a:p>
          <a:p>
            <a:pPr marL="0" indent="0">
              <a:buNone/>
            </a:pPr>
            <a:endParaRPr lang="en-US" dirty="0" smtClean="0"/>
          </a:p>
          <a:p>
            <a:pPr marL="0" indent="0">
              <a:buNone/>
            </a:pPr>
            <a:endParaRPr lang="en-US" dirty="0" smtClean="0"/>
          </a:p>
          <a:p>
            <a:pPr marL="0" indent="0">
              <a:buNone/>
            </a:pPr>
            <a:r>
              <a:rPr lang="en-US" dirty="0"/>
              <a:t> </a:t>
            </a:r>
            <a:r>
              <a:rPr lang="en-US" dirty="0" smtClean="0"/>
              <a:t>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843" y="1143000"/>
            <a:ext cx="4202757"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371600"/>
            <a:ext cx="3489787" cy="237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0" y="4953000"/>
            <a:ext cx="4419600" cy="707886"/>
          </a:xfrm>
          <a:prstGeom prst="rect">
            <a:avLst/>
          </a:prstGeom>
          <a:noFill/>
        </p:spPr>
        <p:txBody>
          <a:bodyPr wrap="square" rtlCol="0">
            <a:spAutoFit/>
          </a:bodyPr>
          <a:lstStyle/>
          <a:p>
            <a:r>
              <a:rPr lang="en-US" sz="2000" b="1" dirty="0" smtClean="0">
                <a:solidFill>
                  <a:srgbClr val="7030A0"/>
                </a:solidFill>
              </a:rPr>
              <a:t>For same power to be transmitted on both side</a:t>
            </a:r>
            <a:endParaRPr lang="en-US" sz="2000" b="1" dirty="0">
              <a:solidFill>
                <a:srgbClr val="7030A0"/>
              </a:solidFill>
            </a:endParaRPr>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4114800"/>
            <a:ext cx="1219200" cy="77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5791200"/>
            <a:ext cx="24193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5562600"/>
            <a:ext cx="3543300" cy="939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286000" y="152400"/>
            <a:ext cx="4953000" cy="461665"/>
          </a:xfrm>
          <a:prstGeom prst="rect">
            <a:avLst/>
          </a:prstGeom>
          <a:noFill/>
        </p:spPr>
        <p:txBody>
          <a:bodyPr wrap="square" rtlCol="0">
            <a:spAutoFit/>
          </a:bodyPr>
          <a:lstStyle/>
          <a:p>
            <a:pPr algn="ctr"/>
            <a:r>
              <a:rPr lang="en-US" sz="2400" b="1" dirty="0" smtClean="0">
                <a:solidFill>
                  <a:srgbClr val="C00000"/>
                </a:solidFill>
              </a:rPr>
              <a:t>Economic Comparison</a:t>
            </a:r>
            <a:endParaRPr lang="en-US" sz="2400" b="1" dirty="0">
              <a:solidFill>
                <a:srgbClr val="C00000"/>
              </a:solidFill>
            </a:endParaRPr>
          </a:p>
        </p:txBody>
      </p:sp>
    </p:spTree>
    <p:extLst>
      <p:ext uri="{BB962C8B-B14F-4D97-AF65-F5344CB8AC3E}">
        <p14:creationId xmlns:p14="http://schemas.microsoft.com/office/powerpoint/2010/main" val="47865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2056</TotalTime>
  <Words>706</Words>
  <Application>Microsoft Office PowerPoint</Application>
  <PresentationFormat>On-screen Show (4:3)</PresentationFormat>
  <Paragraphs>136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dc:creator>
  <cp:lastModifiedBy>sh</cp:lastModifiedBy>
  <cp:revision>321</cp:revision>
  <cp:lastPrinted>2017-05-13T18:29:46Z</cp:lastPrinted>
  <dcterms:created xsi:type="dcterms:W3CDTF">2006-08-16T00:00:00Z</dcterms:created>
  <dcterms:modified xsi:type="dcterms:W3CDTF">2017-08-17T08:56:18Z</dcterms:modified>
</cp:coreProperties>
</file>